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7" r:id="rId5"/>
    <p:sldMasterId id="2147483690" r:id="rId6"/>
  </p:sldMasterIdLst>
  <p:notesMasterIdLst>
    <p:notesMasterId r:id="rId22"/>
  </p:notesMasterIdLst>
  <p:sldIdLst>
    <p:sldId id="397" r:id="rId7"/>
    <p:sldId id="371" r:id="rId8"/>
    <p:sldId id="355" r:id="rId9"/>
    <p:sldId id="396" r:id="rId10"/>
    <p:sldId id="1309" r:id="rId11"/>
    <p:sldId id="1314" r:id="rId12"/>
    <p:sldId id="1311" r:id="rId13"/>
    <p:sldId id="258" r:id="rId14"/>
    <p:sldId id="263" r:id="rId15"/>
    <p:sldId id="392" r:id="rId16"/>
    <p:sldId id="1315" r:id="rId17"/>
    <p:sldId id="1312" r:id="rId18"/>
    <p:sldId id="262" r:id="rId19"/>
    <p:sldId id="1313" r:id="rId20"/>
    <p:sldId id="378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420" autoAdjust="0"/>
    <p:restoredTop sz="89480" autoAdjust="0"/>
  </p:normalViewPr>
  <p:slideViewPr>
    <p:cSldViewPr snapToGrid="0">
      <p:cViewPr varScale="1">
        <p:scale>
          <a:sx n="139" d="100"/>
          <a:sy n="139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7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CC392-3B13-44BD-8B9B-BB92639A693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116A211-4707-4D4E-8177-74E65F097E76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FY23</a:t>
          </a:r>
        </a:p>
      </dgm:t>
    </dgm:pt>
    <dgm:pt modelId="{5837FC88-9ABF-41CB-9507-634C12DFA984}" type="parTrans" cxnId="{146835AE-95E7-408B-8360-63A117B41739}">
      <dgm:prSet/>
      <dgm:spPr/>
      <dgm:t>
        <a:bodyPr/>
        <a:lstStyle/>
        <a:p>
          <a:endParaRPr lang="en-US"/>
        </a:p>
      </dgm:t>
    </dgm:pt>
    <dgm:pt modelId="{0F64E656-6F19-4C93-8AA8-9626AD9930DD}" type="sibTrans" cxnId="{146835AE-95E7-408B-8360-63A117B41739}">
      <dgm:prSet/>
      <dgm:spPr/>
      <dgm:t>
        <a:bodyPr/>
        <a:lstStyle/>
        <a:p>
          <a:endParaRPr lang="en-US"/>
        </a:p>
      </dgm:t>
    </dgm:pt>
    <dgm:pt modelId="{29501877-CA61-4981-9AE0-372CEFB2847A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FY24</a:t>
          </a:r>
        </a:p>
      </dgm:t>
    </dgm:pt>
    <dgm:pt modelId="{6DE2D20C-BFF1-4542-AEF5-FFD90EC02C12}" type="parTrans" cxnId="{8A42D314-AB90-42A8-8179-817E5FB318B9}">
      <dgm:prSet/>
      <dgm:spPr/>
      <dgm:t>
        <a:bodyPr/>
        <a:lstStyle/>
        <a:p>
          <a:endParaRPr lang="en-US"/>
        </a:p>
      </dgm:t>
    </dgm:pt>
    <dgm:pt modelId="{E9DE7CDA-8FF0-46F2-9454-9320FE1AD39B}" type="sibTrans" cxnId="{8A42D314-AB90-42A8-8179-817E5FB318B9}">
      <dgm:prSet/>
      <dgm:spPr/>
      <dgm:t>
        <a:bodyPr/>
        <a:lstStyle/>
        <a:p>
          <a:endParaRPr lang="en-US"/>
        </a:p>
      </dgm:t>
    </dgm:pt>
    <dgm:pt modelId="{475BDDB3-6B91-4107-BCB1-ADD6ACB543DC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FY25</a:t>
          </a:r>
        </a:p>
      </dgm:t>
    </dgm:pt>
    <dgm:pt modelId="{9D2CFA58-B379-4DEA-895B-22FD5B01A3A5}" type="parTrans" cxnId="{1321812A-AC38-4EC8-A9C1-B265FA2C5EE4}">
      <dgm:prSet/>
      <dgm:spPr/>
      <dgm:t>
        <a:bodyPr/>
        <a:lstStyle/>
        <a:p>
          <a:endParaRPr lang="en-US"/>
        </a:p>
      </dgm:t>
    </dgm:pt>
    <dgm:pt modelId="{92B13EFD-0A4F-4266-A938-32B54BD58C76}" type="sibTrans" cxnId="{1321812A-AC38-4EC8-A9C1-B265FA2C5EE4}">
      <dgm:prSet/>
      <dgm:spPr/>
      <dgm:t>
        <a:bodyPr/>
        <a:lstStyle/>
        <a:p>
          <a:endParaRPr lang="en-US"/>
        </a:p>
      </dgm:t>
    </dgm:pt>
    <dgm:pt modelId="{9E983911-1EE4-497A-ABF4-B22E8B4A5988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FY26</a:t>
          </a:r>
        </a:p>
      </dgm:t>
    </dgm:pt>
    <dgm:pt modelId="{945FC6C5-D222-4198-84DC-1A815429A2F5}" type="parTrans" cxnId="{978F60C1-EECC-447D-A24C-99D06E18D76B}">
      <dgm:prSet/>
      <dgm:spPr/>
      <dgm:t>
        <a:bodyPr/>
        <a:lstStyle/>
        <a:p>
          <a:endParaRPr lang="en-US"/>
        </a:p>
      </dgm:t>
    </dgm:pt>
    <dgm:pt modelId="{74C2A28E-1F7F-43A8-A13D-5FCC7AB698F3}" type="sibTrans" cxnId="{978F60C1-EECC-447D-A24C-99D06E18D76B}">
      <dgm:prSet/>
      <dgm:spPr/>
      <dgm:t>
        <a:bodyPr/>
        <a:lstStyle/>
        <a:p>
          <a:endParaRPr lang="en-US"/>
        </a:p>
      </dgm:t>
    </dgm:pt>
    <dgm:pt modelId="{08FCF6F8-499D-42FE-9189-001E32B5145E}" type="pres">
      <dgm:prSet presAssocID="{F7FCC392-3B13-44BD-8B9B-BB92639A6931}" presName="Name0" presStyleCnt="0">
        <dgm:presLayoutVars>
          <dgm:dir/>
          <dgm:resizeHandles val="exact"/>
        </dgm:presLayoutVars>
      </dgm:prSet>
      <dgm:spPr/>
    </dgm:pt>
    <dgm:pt modelId="{051914F0-707B-4FAC-A00D-24E363B6A6B5}" type="pres">
      <dgm:prSet presAssocID="{F7FCC392-3B13-44BD-8B9B-BB92639A6931}" presName="arrow" presStyleLbl="bgShp" presStyleIdx="0" presStyleCnt="1"/>
      <dgm:spPr>
        <a:noFill/>
        <a:ln w="19050">
          <a:solidFill>
            <a:schemeClr val="tx1"/>
          </a:solidFill>
        </a:ln>
      </dgm:spPr>
    </dgm:pt>
    <dgm:pt modelId="{230AD730-CD2E-41FC-93EE-9BD7248B17E7}" type="pres">
      <dgm:prSet presAssocID="{F7FCC392-3B13-44BD-8B9B-BB92639A6931}" presName="points" presStyleCnt="0"/>
      <dgm:spPr/>
    </dgm:pt>
    <dgm:pt modelId="{B781668E-1E61-4EE9-A62F-32B9B0179E13}" type="pres">
      <dgm:prSet presAssocID="{9116A211-4707-4D4E-8177-74E65F097E76}" presName="compositeA" presStyleCnt="0"/>
      <dgm:spPr/>
    </dgm:pt>
    <dgm:pt modelId="{07CC2451-7683-4220-90B9-7CBC0066036B}" type="pres">
      <dgm:prSet presAssocID="{9116A211-4707-4D4E-8177-74E65F097E76}" presName="textA" presStyleLbl="revTx" presStyleIdx="0" presStyleCnt="4" custScaleX="56852" custScaleY="14938" custLinFactY="7343" custLinFactNeighborX="-2958" custLinFactNeighborY="100000">
        <dgm:presLayoutVars>
          <dgm:bulletEnabled val="1"/>
        </dgm:presLayoutVars>
      </dgm:prSet>
      <dgm:spPr/>
    </dgm:pt>
    <dgm:pt modelId="{D2AFC2BC-BFE8-405A-BEAE-AAF9EE665936}" type="pres">
      <dgm:prSet presAssocID="{9116A211-4707-4D4E-8177-74E65F097E76}" presName="circleA" presStyleLbl="node1" presStyleIdx="0" presStyleCnt="4" custLinFactY="71634" custLinFactNeighborX="-37881" custLinFactNeighborY="100000"/>
      <dgm:spPr>
        <a:solidFill>
          <a:srgbClr val="00B050"/>
        </a:solidFill>
      </dgm:spPr>
    </dgm:pt>
    <dgm:pt modelId="{FE8336CD-D86B-463D-97A7-6AAAE9A46B5F}" type="pres">
      <dgm:prSet presAssocID="{9116A211-4707-4D4E-8177-74E65F097E76}" presName="spaceA" presStyleCnt="0"/>
      <dgm:spPr/>
    </dgm:pt>
    <dgm:pt modelId="{35F46CD0-ABF0-4B54-AE50-E5C7C6675D4C}" type="pres">
      <dgm:prSet presAssocID="{0F64E656-6F19-4C93-8AA8-9626AD9930DD}" presName="space" presStyleCnt="0"/>
      <dgm:spPr/>
    </dgm:pt>
    <dgm:pt modelId="{B009603B-8FA2-46C4-B13B-4B818014D72A}" type="pres">
      <dgm:prSet presAssocID="{29501877-CA61-4981-9AE0-372CEFB2847A}" presName="compositeB" presStyleCnt="0"/>
      <dgm:spPr/>
    </dgm:pt>
    <dgm:pt modelId="{5D6091C8-0339-4372-BE08-77676FDFC23C}" type="pres">
      <dgm:prSet presAssocID="{29501877-CA61-4981-9AE0-372CEFB2847A}" presName="textB" presStyleLbl="revTx" presStyleIdx="1" presStyleCnt="4" custLinFactNeighborX="-31" custLinFactNeighborY="-46441">
        <dgm:presLayoutVars>
          <dgm:bulletEnabled val="1"/>
        </dgm:presLayoutVars>
      </dgm:prSet>
      <dgm:spPr/>
    </dgm:pt>
    <dgm:pt modelId="{FA97D88C-287B-414E-A7F4-0F270302788A}" type="pres">
      <dgm:prSet presAssocID="{29501877-CA61-4981-9AE0-372CEFB2847A}" presName="circleB" presStyleLbl="node1" presStyleIdx="1" presStyleCnt="4" custLinFactNeighborX="-4615" custLinFactNeighborY="-76496"/>
      <dgm:spPr>
        <a:solidFill>
          <a:srgbClr val="00B050"/>
        </a:solidFill>
      </dgm:spPr>
    </dgm:pt>
    <dgm:pt modelId="{8FC59509-17DB-4708-BADF-5208019F94EE}" type="pres">
      <dgm:prSet presAssocID="{29501877-CA61-4981-9AE0-372CEFB2847A}" presName="spaceB" presStyleCnt="0"/>
      <dgm:spPr/>
    </dgm:pt>
    <dgm:pt modelId="{103912AF-5852-44B4-AC5B-9D33E1186E37}" type="pres">
      <dgm:prSet presAssocID="{E9DE7CDA-8FF0-46F2-9454-9320FE1AD39B}" presName="space" presStyleCnt="0"/>
      <dgm:spPr/>
    </dgm:pt>
    <dgm:pt modelId="{C4EE48DD-82B9-428C-8213-1C89B5DC622B}" type="pres">
      <dgm:prSet presAssocID="{475BDDB3-6B91-4107-BCB1-ADD6ACB543DC}" presName="compositeA" presStyleCnt="0"/>
      <dgm:spPr/>
    </dgm:pt>
    <dgm:pt modelId="{4DE2D2E7-9389-42AA-A19C-466B0ECBB484}" type="pres">
      <dgm:prSet presAssocID="{475BDDB3-6B91-4107-BCB1-ADD6ACB543DC}" presName="textA" presStyleLbl="revTx" presStyleIdx="2" presStyleCnt="4" custScaleY="22287" custLinFactY="21300" custLinFactNeighborX="24804" custLinFactNeighborY="100000">
        <dgm:presLayoutVars>
          <dgm:bulletEnabled val="1"/>
        </dgm:presLayoutVars>
      </dgm:prSet>
      <dgm:spPr/>
    </dgm:pt>
    <dgm:pt modelId="{793A958F-3BC6-492B-B771-3BBDF68FE11D}" type="pres">
      <dgm:prSet presAssocID="{475BDDB3-6B91-4107-BCB1-ADD6ACB543DC}" presName="circleA" presStyleLbl="node1" presStyleIdx="2" presStyleCnt="4" custLinFactX="113757" custLinFactNeighborX="200000" custLinFactNeighborY="472"/>
      <dgm:spPr>
        <a:solidFill>
          <a:srgbClr val="00B050"/>
        </a:solidFill>
      </dgm:spPr>
    </dgm:pt>
    <dgm:pt modelId="{374775BA-80E3-4544-A0B8-227F48B77209}" type="pres">
      <dgm:prSet presAssocID="{475BDDB3-6B91-4107-BCB1-ADD6ACB543DC}" presName="spaceA" presStyleCnt="0"/>
      <dgm:spPr/>
    </dgm:pt>
    <dgm:pt modelId="{DDA44D30-2C27-4690-B8EA-5A738D48078F}" type="pres">
      <dgm:prSet presAssocID="{92B13EFD-0A4F-4266-A938-32B54BD58C76}" presName="space" presStyleCnt="0"/>
      <dgm:spPr/>
    </dgm:pt>
    <dgm:pt modelId="{056CDD46-2D47-42FF-9BA9-7DB6FBF19C7F}" type="pres">
      <dgm:prSet presAssocID="{9E983911-1EE4-497A-ABF4-B22E8B4A5988}" presName="compositeB" presStyleCnt="0"/>
      <dgm:spPr/>
    </dgm:pt>
    <dgm:pt modelId="{BC487F9F-5972-4D06-BBAA-46E15606C945}" type="pres">
      <dgm:prSet presAssocID="{9E983911-1EE4-497A-ABF4-B22E8B4A5988}" presName="textB" presStyleLbl="revTx" presStyleIdx="3" presStyleCnt="4" custScaleX="47905" custScaleY="54393" custLinFactNeighborX="49247" custLinFactNeighborY="-96307">
        <dgm:presLayoutVars>
          <dgm:bulletEnabled val="1"/>
        </dgm:presLayoutVars>
      </dgm:prSet>
      <dgm:spPr/>
    </dgm:pt>
    <dgm:pt modelId="{FA3C24C1-5807-4A0A-9690-8828D29058BE}" type="pres">
      <dgm:prSet presAssocID="{9E983911-1EE4-497A-ABF4-B22E8B4A5988}" presName="circleB" presStyleLbl="node1" presStyleIdx="3" presStyleCnt="4" custLinFactX="277862" custLinFactNeighborX="300000" custLinFactNeighborY="28649"/>
      <dgm:spPr>
        <a:solidFill>
          <a:srgbClr val="00B050"/>
        </a:solidFill>
      </dgm:spPr>
    </dgm:pt>
    <dgm:pt modelId="{78FAEE97-0044-45CE-B3E1-38974C39F6DF}" type="pres">
      <dgm:prSet presAssocID="{9E983911-1EE4-497A-ABF4-B22E8B4A5988}" presName="spaceB" presStyleCnt="0"/>
      <dgm:spPr/>
    </dgm:pt>
  </dgm:ptLst>
  <dgm:cxnLst>
    <dgm:cxn modelId="{8A42D314-AB90-42A8-8179-817E5FB318B9}" srcId="{F7FCC392-3B13-44BD-8B9B-BB92639A6931}" destId="{29501877-CA61-4981-9AE0-372CEFB2847A}" srcOrd="1" destOrd="0" parTransId="{6DE2D20C-BFF1-4542-AEF5-FFD90EC02C12}" sibTransId="{E9DE7CDA-8FF0-46F2-9454-9320FE1AD39B}"/>
    <dgm:cxn modelId="{1321812A-AC38-4EC8-A9C1-B265FA2C5EE4}" srcId="{F7FCC392-3B13-44BD-8B9B-BB92639A6931}" destId="{475BDDB3-6B91-4107-BCB1-ADD6ACB543DC}" srcOrd="2" destOrd="0" parTransId="{9D2CFA58-B379-4DEA-895B-22FD5B01A3A5}" sibTransId="{92B13EFD-0A4F-4266-A938-32B54BD58C76}"/>
    <dgm:cxn modelId="{5A99C96A-3A39-4D00-B987-9EE53003BC21}" type="presOf" srcId="{9E983911-1EE4-497A-ABF4-B22E8B4A5988}" destId="{BC487F9F-5972-4D06-BBAA-46E15606C945}" srcOrd="0" destOrd="0" presId="urn:microsoft.com/office/officeart/2005/8/layout/hProcess11"/>
    <dgm:cxn modelId="{4562084D-A68D-4604-B704-DDD0AA8B12FA}" type="presOf" srcId="{F7FCC392-3B13-44BD-8B9B-BB92639A6931}" destId="{08FCF6F8-499D-42FE-9189-001E32B5145E}" srcOrd="0" destOrd="0" presId="urn:microsoft.com/office/officeart/2005/8/layout/hProcess11"/>
    <dgm:cxn modelId="{7F600D55-4E76-407D-AF4A-5E7828F42A76}" type="presOf" srcId="{475BDDB3-6B91-4107-BCB1-ADD6ACB543DC}" destId="{4DE2D2E7-9389-42AA-A19C-466B0ECBB484}" srcOrd="0" destOrd="0" presId="urn:microsoft.com/office/officeart/2005/8/layout/hProcess11"/>
    <dgm:cxn modelId="{03D52284-C060-4FBD-9EC5-3AC1FD7BB259}" type="presOf" srcId="{9116A211-4707-4D4E-8177-74E65F097E76}" destId="{07CC2451-7683-4220-90B9-7CBC0066036B}" srcOrd="0" destOrd="0" presId="urn:microsoft.com/office/officeart/2005/8/layout/hProcess11"/>
    <dgm:cxn modelId="{146835AE-95E7-408B-8360-63A117B41739}" srcId="{F7FCC392-3B13-44BD-8B9B-BB92639A6931}" destId="{9116A211-4707-4D4E-8177-74E65F097E76}" srcOrd="0" destOrd="0" parTransId="{5837FC88-9ABF-41CB-9507-634C12DFA984}" sibTransId="{0F64E656-6F19-4C93-8AA8-9626AD9930DD}"/>
    <dgm:cxn modelId="{978F60C1-EECC-447D-A24C-99D06E18D76B}" srcId="{F7FCC392-3B13-44BD-8B9B-BB92639A6931}" destId="{9E983911-1EE4-497A-ABF4-B22E8B4A5988}" srcOrd="3" destOrd="0" parTransId="{945FC6C5-D222-4198-84DC-1A815429A2F5}" sibTransId="{74C2A28E-1F7F-43A8-A13D-5FCC7AB698F3}"/>
    <dgm:cxn modelId="{8873ECF8-A29A-447E-8751-F249F5B8559A}" type="presOf" srcId="{29501877-CA61-4981-9AE0-372CEFB2847A}" destId="{5D6091C8-0339-4372-BE08-77676FDFC23C}" srcOrd="0" destOrd="0" presId="urn:microsoft.com/office/officeart/2005/8/layout/hProcess11"/>
    <dgm:cxn modelId="{A2A9B3A5-C71E-462B-AFF1-96D24BAD5DA6}" type="presParOf" srcId="{08FCF6F8-499D-42FE-9189-001E32B5145E}" destId="{051914F0-707B-4FAC-A00D-24E363B6A6B5}" srcOrd="0" destOrd="0" presId="urn:microsoft.com/office/officeart/2005/8/layout/hProcess11"/>
    <dgm:cxn modelId="{63C6347A-D83D-4BFC-A3F5-574CF6AD3C13}" type="presParOf" srcId="{08FCF6F8-499D-42FE-9189-001E32B5145E}" destId="{230AD730-CD2E-41FC-93EE-9BD7248B17E7}" srcOrd="1" destOrd="0" presId="urn:microsoft.com/office/officeart/2005/8/layout/hProcess11"/>
    <dgm:cxn modelId="{C2DD980B-CCEE-47B9-99E2-8D4DDA60FBE7}" type="presParOf" srcId="{230AD730-CD2E-41FC-93EE-9BD7248B17E7}" destId="{B781668E-1E61-4EE9-A62F-32B9B0179E13}" srcOrd="0" destOrd="0" presId="urn:microsoft.com/office/officeart/2005/8/layout/hProcess11"/>
    <dgm:cxn modelId="{18E78D78-40D7-46FA-8734-74F7BE058F3B}" type="presParOf" srcId="{B781668E-1E61-4EE9-A62F-32B9B0179E13}" destId="{07CC2451-7683-4220-90B9-7CBC0066036B}" srcOrd="0" destOrd="0" presId="urn:microsoft.com/office/officeart/2005/8/layout/hProcess11"/>
    <dgm:cxn modelId="{879214CB-1132-46B0-888A-64BC3C0C38BE}" type="presParOf" srcId="{B781668E-1E61-4EE9-A62F-32B9B0179E13}" destId="{D2AFC2BC-BFE8-405A-BEAE-AAF9EE665936}" srcOrd="1" destOrd="0" presId="urn:microsoft.com/office/officeart/2005/8/layout/hProcess11"/>
    <dgm:cxn modelId="{26D86C68-E4A1-4432-AF7D-53341A79C798}" type="presParOf" srcId="{B781668E-1E61-4EE9-A62F-32B9B0179E13}" destId="{FE8336CD-D86B-463D-97A7-6AAAE9A46B5F}" srcOrd="2" destOrd="0" presId="urn:microsoft.com/office/officeart/2005/8/layout/hProcess11"/>
    <dgm:cxn modelId="{9AA2DEE3-D63C-40E0-8705-492AE50B35F7}" type="presParOf" srcId="{230AD730-CD2E-41FC-93EE-9BD7248B17E7}" destId="{35F46CD0-ABF0-4B54-AE50-E5C7C6675D4C}" srcOrd="1" destOrd="0" presId="urn:microsoft.com/office/officeart/2005/8/layout/hProcess11"/>
    <dgm:cxn modelId="{EBBE7D68-868F-4350-B538-FC47B88DF923}" type="presParOf" srcId="{230AD730-CD2E-41FC-93EE-9BD7248B17E7}" destId="{B009603B-8FA2-46C4-B13B-4B818014D72A}" srcOrd="2" destOrd="0" presId="urn:microsoft.com/office/officeart/2005/8/layout/hProcess11"/>
    <dgm:cxn modelId="{934E3CD1-58F2-4179-829E-EA3D4B881A0A}" type="presParOf" srcId="{B009603B-8FA2-46C4-B13B-4B818014D72A}" destId="{5D6091C8-0339-4372-BE08-77676FDFC23C}" srcOrd="0" destOrd="0" presId="urn:microsoft.com/office/officeart/2005/8/layout/hProcess11"/>
    <dgm:cxn modelId="{F6F3D817-0947-440D-B4DA-47BE669DDA9C}" type="presParOf" srcId="{B009603B-8FA2-46C4-B13B-4B818014D72A}" destId="{FA97D88C-287B-414E-A7F4-0F270302788A}" srcOrd="1" destOrd="0" presId="urn:microsoft.com/office/officeart/2005/8/layout/hProcess11"/>
    <dgm:cxn modelId="{9BE6FAC0-0B2F-4B95-908C-152CB0FA0E36}" type="presParOf" srcId="{B009603B-8FA2-46C4-B13B-4B818014D72A}" destId="{8FC59509-17DB-4708-BADF-5208019F94EE}" srcOrd="2" destOrd="0" presId="urn:microsoft.com/office/officeart/2005/8/layout/hProcess11"/>
    <dgm:cxn modelId="{98446610-BA83-4858-960F-DE3BC046ABD9}" type="presParOf" srcId="{230AD730-CD2E-41FC-93EE-9BD7248B17E7}" destId="{103912AF-5852-44B4-AC5B-9D33E1186E37}" srcOrd="3" destOrd="0" presId="urn:microsoft.com/office/officeart/2005/8/layout/hProcess11"/>
    <dgm:cxn modelId="{A2199E3E-A441-46F4-A520-568D7DA27627}" type="presParOf" srcId="{230AD730-CD2E-41FC-93EE-9BD7248B17E7}" destId="{C4EE48DD-82B9-428C-8213-1C89B5DC622B}" srcOrd="4" destOrd="0" presId="urn:microsoft.com/office/officeart/2005/8/layout/hProcess11"/>
    <dgm:cxn modelId="{23278E97-AEC4-4F2E-9563-B45F3D91AAF1}" type="presParOf" srcId="{C4EE48DD-82B9-428C-8213-1C89B5DC622B}" destId="{4DE2D2E7-9389-42AA-A19C-466B0ECBB484}" srcOrd="0" destOrd="0" presId="urn:microsoft.com/office/officeart/2005/8/layout/hProcess11"/>
    <dgm:cxn modelId="{997A0834-B5F2-41E6-9AA4-55DA087EFC12}" type="presParOf" srcId="{C4EE48DD-82B9-428C-8213-1C89B5DC622B}" destId="{793A958F-3BC6-492B-B771-3BBDF68FE11D}" srcOrd="1" destOrd="0" presId="urn:microsoft.com/office/officeart/2005/8/layout/hProcess11"/>
    <dgm:cxn modelId="{D302C0F1-934A-4BFE-9CA7-1FF91BCA3043}" type="presParOf" srcId="{C4EE48DD-82B9-428C-8213-1C89B5DC622B}" destId="{374775BA-80E3-4544-A0B8-227F48B77209}" srcOrd="2" destOrd="0" presId="urn:microsoft.com/office/officeart/2005/8/layout/hProcess11"/>
    <dgm:cxn modelId="{0F529DF9-BD21-45FC-B89A-A5A827894D03}" type="presParOf" srcId="{230AD730-CD2E-41FC-93EE-9BD7248B17E7}" destId="{DDA44D30-2C27-4690-B8EA-5A738D48078F}" srcOrd="5" destOrd="0" presId="urn:microsoft.com/office/officeart/2005/8/layout/hProcess11"/>
    <dgm:cxn modelId="{0CE4EA74-F9FF-4EB5-A544-7BA6843C3EE7}" type="presParOf" srcId="{230AD730-CD2E-41FC-93EE-9BD7248B17E7}" destId="{056CDD46-2D47-42FF-9BA9-7DB6FBF19C7F}" srcOrd="6" destOrd="0" presId="urn:microsoft.com/office/officeart/2005/8/layout/hProcess11"/>
    <dgm:cxn modelId="{92CA0E67-F087-4307-90C0-4FF67881E81C}" type="presParOf" srcId="{056CDD46-2D47-42FF-9BA9-7DB6FBF19C7F}" destId="{BC487F9F-5972-4D06-BBAA-46E15606C945}" srcOrd="0" destOrd="0" presId="urn:microsoft.com/office/officeart/2005/8/layout/hProcess11"/>
    <dgm:cxn modelId="{7A74D885-C0BC-44BD-840D-CF15B14C6D46}" type="presParOf" srcId="{056CDD46-2D47-42FF-9BA9-7DB6FBF19C7F}" destId="{FA3C24C1-5807-4A0A-9690-8828D29058BE}" srcOrd="1" destOrd="0" presId="urn:microsoft.com/office/officeart/2005/8/layout/hProcess11"/>
    <dgm:cxn modelId="{CCC4E087-A5A1-4DF3-848E-579E78B581AC}" type="presParOf" srcId="{056CDD46-2D47-42FF-9BA9-7DB6FBF19C7F}" destId="{78FAEE97-0044-45CE-B3E1-38974C39F6D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914F0-707B-4FAC-A00D-24E363B6A6B5}">
      <dsp:nvSpPr>
        <dsp:cNvPr id="0" name=""/>
        <dsp:cNvSpPr/>
      </dsp:nvSpPr>
      <dsp:spPr>
        <a:xfrm>
          <a:off x="0" y="446881"/>
          <a:ext cx="8222573" cy="595842"/>
        </a:xfrm>
        <a:prstGeom prst="notchedRightArrow">
          <a:avLst/>
        </a:prstGeom>
        <a:noFill/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C2451-7683-4220-90B9-7CBC0066036B}">
      <dsp:nvSpPr>
        <dsp:cNvPr id="0" name=""/>
        <dsp:cNvSpPr/>
      </dsp:nvSpPr>
      <dsp:spPr>
        <a:xfrm>
          <a:off x="335333" y="766303"/>
          <a:ext cx="1012774" cy="89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FY23</a:t>
          </a:r>
        </a:p>
      </dsp:txBody>
      <dsp:txXfrm>
        <a:off x="335333" y="766303"/>
        <a:ext cx="1012774" cy="89006"/>
      </dsp:txXfrm>
    </dsp:sp>
    <dsp:sp modelId="{D2AFC2BC-BFE8-405A-BEAE-AAF9EE665936}">
      <dsp:nvSpPr>
        <dsp:cNvPr id="0" name=""/>
        <dsp:cNvSpPr/>
      </dsp:nvSpPr>
      <dsp:spPr>
        <a:xfrm>
          <a:off x="763507" y="799280"/>
          <a:ext cx="148960" cy="14896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091C8-0339-4372-BE08-77676FDFC23C}">
      <dsp:nvSpPr>
        <dsp:cNvPr id="0" name=""/>
        <dsp:cNvSpPr/>
      </dsp:nvSpPr>
      <dsp:spPr>
        <a:xfrm>
          <a:off x="1873646" y="617048"/>
          <a:ext cx="1781423" cy="595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FY24</a:t>
          </a:r>
        </a:p>
      </dsp:txBody>
      <dsp:txXfrm>
        <a:off x="1873646" y="617048"/>
        <a:ext cx="1781423" cy="595842"/>
      </dsp:txXfrm>
    </dsp:sp>
    <dsp:sp modelId="{FA97D88C-287B-414E-A7F4-0F270302788A}">
      <dsp:nvSpPr>
        <dsp:cNvPr id="0" name=""/>
        <dsp:cNvSpPr/>
      </dsp:nvSpPr>
      <dsp:spPr>
        <a:xfrm>
          <a:off x="2683555" y="556373"/>
          <a:ext cx="148960" cy="14896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2D2E7-9389-42AA-A19C-466B0ECBB484}">
      <dsp:nvSpPr>
        <dsp:cNvPr id="0" name=""/>
        <dsp:cNvSpPr/>
      </dsp:nvSpPr>
      <dsp:spPr>
        <a:xfrm>
          <a:off x="4186557" y="838518"/>
          <a:ext cx="1781423" cy="132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FY25</a:t>
          </a:r>
        </a:p>
      </dsp:txBody>
      <dsp:txXfrm>
        <a:off x="4186557" y="838518"/>
        <a:ext cx="1781423" cy="132795"/>
      </dsp:txXfrm>
    </dsp:sp>
    <dsp:sp modelId="{793A958F-3BC6-492B-B771-3BBDF68FE11D}">
      <dsp:nvSpPr>
        <dsp:cNvPr id="0" name=""/>
        <dsp:cNvSpPr/>
      </dsp:nvSpPr>
      <dsp:spPr>
        <a:xfrm>
          <a:off x="5028299" y="555263"/>
          <a:ext cx="148960" cy="14896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87F9F-5972-4D06-BBAA-46E15606C945}">
      <dsp:nvSpPr>
        <dsp:cNvPr id="0" name=""/>
        <dsp:cNvSpPr/>
      </dsp:nvSpPr>
      <dsp:spPr>
        <a:xfrm>
          <a:off x="6956502" y="523734"/>
          <a:ext cx="853391" cy="3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FY26</a:t>
          </a:r>
        </a:p>
      </dsp:txBody>
      <dsp:txXfrm>
        <a:off x="6956502" y="523734"/>
        <a:ext cx="853391" cy="324096"/>
      </dsp:txXfrm>
    </dsp:sp>
    <dsp:sp modelId="{FA3C24C1-5807-4A0A-9690-8828D29058BE}">
      <dsp:nvSpPr>
        <dsp:cNvPr id="0" name=""/>
        <dsp:cNvSpPr/>
      </dsp:nvSpPr>
      <dsp:spPr>
        <a:xfrm>
          <a:off x="7292205" y="780934"/>
          <a:ext cx="148960" cy="14896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C39147-256F-4BD7-B76B-D5E76EEFC83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3DAC1F-5AA8-4CE0-8A94-716F6D937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8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774">
              <a:defRPr/>
            </a:pPr>
            <a:fld id="{B30D7F03-BD05-482B-8FC4-94AE71B8D36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5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27A7E6B-508E-440B-84DE-CC6B10E6E72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0389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27A7E6B-508E-440B-84DE-CC6B10E6E72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4537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15116-B046-4902-BA66-4A29A407CC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97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EBDA182-1476-48D5-B589-F44EC6F2854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1008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27A7E6B-508E-440B-84DE-CC6B10E6E72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417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2-09-26_sml c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3"/>
            <a:ext cx="9144000" cy="3850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114804"/>
            <a:ext cx="6858000" cy="609601"/>
          </a:xfrm>
        </p:spPr>
        <p:txBody>
          <a:bodyPr>
            <a:noAutofit/>
          </a:bodyPr>
          <a:lstStyle>
            <a:lvl1pPr algn="ctr"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 descr="CAC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52400" y="152400"/>
            <a:ext cx="685800" cy="754380"/>
          </a:xfrm>
          <a:prstGeom prst="rect">
            <a:avLst/>
          </a:prstGeom>
          <a:effectLst>
            <a:outerShdw blurRad="88900" dist="50800" dir="2700000" algn="tl" rotWithShape="0">
              <a:prstClr val="black">
                <a:alpha val="81000"/>
              </a:prstClr>
            </a:outerShdw>
          </a:effectLst>
        </p:spPr>
      </p:pic>
      <p:pic>
        <p:nvPicPr>
          <p:cNvPr id="11" name="Picture 10" descr="WOCC-ShoulderInsignia.gif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533402" y="525780"/>
            <a:ext cx="587149" cy="759612"/>
          </a:xfrm>
          <a:prstGeom prst="rect">
            <a:avLst/>
          </a:prstGeom>
          <a:effectLst>
            <a:outerShdw blurRad="88900" dist="50800" dir="2700000" algn="tl" rotWithShape="0">
              <a:prstClr val="black">
                <a:alpha val="8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795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528"/>
            <a:ext cx="4572000" cy="640080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algn="ctr">
              <a:defRPr sz="21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0" y="877713"/>
            <a:ext cx="0" cy="5486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3504597"/>
            <a:ext cx="8229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98695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40080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algn="ctr">
              <a:defRPr sz="21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9657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77784"/>
            <a:ext cx="8686800" cy="5669280"/>
          </a:xfrm>
          <a:prstGeom prst="rect">
            <a:avLst/>
          </a:prstGeom>
        </p:spPr>
        <p:txBody>
          <a:bodyPr lIns="45720" rIns="45720">
            <a:normAutofit/>
          </a:bodyPr>
          <a:lstStyle>
            <a:lvl1pPr marL="257061" indent="-257061">
              <a:buFont typeface="Wingdings" panose="05000000000000000000" pitchFamily="2" charset="2"/>
              <a:buChar char="q"/>
              <a:defRPr sz="2100">
                <a:latin typeface="+mj-lt"/>
              </a:defRPr>
            </a:lvl1pPr>
            <a:lvl2pPr marL="556964" indent="-214217">
              <a:buFont typeface="Wingdings" panose="05000000000000000000" pitchFamily="2" charset="2"/>
              <a:buChar char="§"/>
              <a:defRPr sz="1800">
                <a:latin typeface="+mj-lt"/>
              </a:defRPr>
            </a:lvl2pPr>
            <a:lvl3pPr marL="856868" indent="-171374">
              <a:buFont typeface="Wingdings" panose="05000000000000000000" pitchFamily="2" charset="2"/>
              <a:buChar char="Ø"/>
              <a:defRPr sz="1500">
                <a:latin typeface="+mj-lt"/>
              </a:defRPr>
            </a:lvl3pPr>
            <a:lvl4pPr marL="1199615" indent="-171374">
              <a:buFont typeface="Wingdings" panose="05000000000000000000" pitchFamily="2" charset="2"/>
              <a:buChar char="q"/>
              <a:defRPr sz="1350">
                <a:latin typeface="+mj-lt"/>
              </a:defRPr>
            </a:lvl4pPr>
            <a:lvl5pPr marL="1542364" indent="-171374">
              <a:buFont typeface="Wingdings" panose="05000000000000000000" pitchFamily="2" charset="2"/>
              <a:buChar char="§"/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40080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algn="ctr">
              <a:defRPr sz="21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3772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" y="677784"/>
            <a:ext cx="4389120" cy="5669280"/>
          </a:xfrm>
          <a:prstGeom prst="rect">
            <a:avLst/>
          </a:prstGeom>
        </p:spPr>
        <p:txBody>
          <a:bodyPr lIns="45720" rIns="45720">
            <a:normAutofit/>
          </a:bodyPr>
          <a:lstStyle>
            <a:lvl1pPr marL="257061" indent="-257061">
              <a:buFont typeface="Wingdings" panose="05000000000000000000" pitchFamily="2" charset="2"/>
              <a:buChar char="q"/>
              <a:defRPr sz="2100">
                <a:latin typeface="+mj-lt"/>
              </a:defRPr>
            </a:lvl1pPr>
            <a:lvl2pPr marL="556964" indent="-214217">
              <a:buFont typeface="Wingdings" panose="05000000000000000000" pitchFamily="2" charset="2"/>
              <a:buChar char="§"/>
              <a:defRPr sz="1800">
                <a:latin typeface="+mj-lt"/>
              </a:defRPr>
            </a:lvl2pPr>
            <a:lvl3pPr marL="856868" indent="-171374">
              <a:buFont typeface="Wingdings" panose="05000000000000000000" pitchFamily="2" charset="2"/>
              <a:buChar char="Ø"/>
              <a:defRPr sz="1500">
                <a:latin typeface="+mj-lt"/>
              </a:defRPr>
            </a:lvl3pPr>
            <a:lvl4pPr marL="1199615" indent="-171374">
              <a:buFont typeface="Wingdings" panose="05000000000000000000" pitchFamily="2" charset="2"/>
              <a:buChar char="q"/>
              <a:defRPr sz="1350">
                <a:latin typeface="+mj-lt"/>
              </a:defRPr>
            </a:lvl4pPr>
            <a:lvl5pPr marL="1542364" indent="-171374">
              <a:buFont typeface="Wingdings" panose="05000000000000000000" pitchFamily="2" charset="2"/>
              <a:buChar char="§"/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677784"/>
            <a:ext cx="4389120" cy="5669280"/>
          </a:xfrm>
          <a:prstGeom prst="rect">
            <a:avLst/>
          </a:prstGeom>
        </p:spPr>
        <p:txBody>
          <a:bodyPr lIns="45720" rIns="45720">
            <a:normAutofit/>
          </a:bodyPr>
          <a:lstStyle>
            <a:lvl1pPr marL="257061" indent="-257061">
              <a:buFont typeface="Wingdings" panose="05000000000000000000" pitchFamily="2" charset="2"/>
              <a:buChar char="q"/>
              <a:defRPr sz="2100">
                <a:latin typeface="+mj-lt"/>
              </a:defRPr>
            </a:lvl1pPr>
            <a:lvl2pPr marL="556964" indent="-214217">
              <a:buFont typeface="Wingdings" panose="05000000000000000000" pitchFamily="2" charset="2"/>
              <a:buChar char="§"/>
              <a:defRPr sz="1800">
                <a:latin typeface="+mj-lt"/>
              </a:defRPr>
            </a:lvl2pPr>
            <a:lvl3pPr marL="856868" indent="-171374">
              <a:buFont typeface="Wingdings" panose="05000000000000000000" pitchFamily="2" charset="2"/>
              <a:buChar char="Ø"/>
              <a:defRPr sz="1500">
                <a:latin typeface="+mj-lt"/>
              </a:defRPr>
            </a:lvl3pPr>
            <a:lvl4pPr marL="1199615" indent="-171374">
              <a:buFont typeface="Wingdings" panose="05000000000000000000" pitchFamily="2" charset="2"/>
              <a:buChar char="q"/>
              <a:defRPr sz="1350">
                <a:latin typeface="+mj-lt"/>
              </a:defRPr>
            </a:lvl4pPr>
            <a:lvl5pPr marL="1542364" indent="-171374">
              <a:buFont typeface="Wingdings" panose="05000000000000000000" pitchFamily="2" charset="2"/>
              <a:buChar char="§"/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40080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algn="ctr">
              <a:defRPr sz="21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8167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528"/>
            <a:ext cx="4572000" cy="640080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algn="ctr">
              <a:defRPr sz="21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0" y="877713"/>
            <a:ext cx="0" cy="5486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98732" y="6487683"/>
            <a:ext cx="445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fld id="{9A150B3A-A78F-4258-8E08-A23A146A257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8074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40080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algn="ctr">
              <a:defRPr sz="21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3530601"/>
            <a:ext cx="8229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18339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528"/>
            <a:ext cx="4572000" cy="640080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algn="ctr">
              <a:defRPr sz="21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0507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40080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algn="ctr">
              <a:defRPr sz="21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860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1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102000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2">
                  <a:lumMod val="75000"/>
                </a:schemeClr>
              </a:buClr>
              <a:buSzPct val="90000"/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6">
                  <a:lumMod val="50000"/>
                </a:schemeClr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587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4778F48-F3C7-46D2-B15D-1C91FD96EA29}" type="datetimeFigureOut">
              <a:rPr lang="en-US" smtClean="0">
                <a:solidFill>
                  <a:prstClr val="black"/>
                </a:solidFill>
              </a:rPr>
              <a:pPr/>
              <a:t>10/19/2022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740-3D46-4ED3-8D7A-72D023C1710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6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41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0"/>
            <a:ext cx="4572000" cy="640080"/>
          </a:xfrm>
          <a:prstGeom prst="rect">
            <a:avLst/>
          </a:prstGeom>
        </p:spPr>
        <p:txBody>
          <a:bodyPr lIns="18288" tIns="18288" rIns="18288" bIns="18288" anchor="ctr" anchorCtr="0">
            <a:normAutofit/>
          </a:bodyPr>
          <a:lstStyle>
            <a:lvl1pPr algn="ctr">
              <a:defRPr sz="21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Title (Calibri, 32, Bold)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84"/>
            <a:ext cx="457200" cy="365125"/>
          </a:xfrm>
          <a:prstGeom prst="rect">
            <a:avLst/>
          </a:prstGeom>
        </p:spPr>
        <p:txBody>
          <a:bodyPr/>
          <a:lstStyle/>
          <a:p>
            <a:fld id="{01F288AE-1A0B-479E-AB32-116F4187E39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9911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77784"/>
            <a:ext cx="8686800" cy="5669280"/>
          </a:xfrm>
          <a:prstGeom prst="rect">
            <a:avLst/>
          </a:prstGeom>
        </p:spPr>
        <p:txBody>
          <a:bodyPr lIns="45720" rIns="45720">
            <a:normAutofit/>
          </a:bodyPr>
          <a:lstStyle>
            <a:lvl1pPr marL="257061" indent="-257061">
              <a:buFont typeface="Wingdings" panose="05000000000000000000" pitchFamily="2" charset="2"/>
              <a:buChar char="q"/>
              <a:defRPr sz="2100">
                <a:latin typeface="+mj-lt"/>
              </a:defRPr>
            </a:lvl1pPr>
            <a:lvl2pPr marL="556964" indent="-214217">
              <a:buFont typeface="Wingdings" panose="05000000000000000000" pitchFamily="2" charset="2"/>
              <a:buChar char="§"/>
              <a:defRPr sz="1800">
                <a:latin typeface="+mj-lt"/>
              </a:defRPr>
            </a:lvl2pPr>
            <a:lvl3pPr marL="856868" indent="-171374">
              <a:buFont typeface="Wingdings" panose="05000000000000000000" pitchFamily="2" charset="2"/>
              <a:buChar char="Ø"/>
              <a:defRPr sz="1500">
                <a:latin typeface="+mj-lt"/>
              </a:defRPr>
            </a:lvl3pPr>
            <a:lvl4pPr marL="1199615" indent="-171374">
              <a:buFont typeface="Wingdings" panose="05000000000000000000" pitchFamily="2" charset="2"/>
              <a:buChar char="q"/>
              <a:defRPr sz="1350">
                <a:latin typeface="+mj-lt"/>
              </a:defRPr>
            </a:lvl4pPr>
            <a:lvl5pPr marL="1542364" indent="-171374">
              <a:buFont typeface="Wingdings" panose="05000000000000000000" pitchFamily="2" charset="2"/>
              <a:buChar char="§"/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40080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algn="ctr">
              <a:defRPr sz="21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4151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" y="677784"/>
            <a:ext cx="4389120" cy="5669280"/>
          </a:xfrm>
          <a:prstGeom prst="rect">
            <a:avLst/>
          </a:prstGeom>
        </p:spPr>
        <p:txBody>
          <a:bodyPr lIns="45720" rIns="45720">
            <a:normAutofit/>
          </a:bodyPr>
          <a:lstStyle>
            <a:lvl1pPr marL="257061" indent="-257061">
              <a:buFont typeface="Wingdings" panose="05000000000000000000" pitchFamily="2" charset="2"/>
              <a:buChar char="q"/>
              <a:defRPr sz="2100">
                <a:latin typeface="+mj-lt"/>
              </a:defRPr>
            </a:lvl1pPr>
            <a:lvl2pPr marL="556964" indent="-214217">
              <a:buFont typeface="Wingdings" panose="05000000000000000000" pitchFamily="2" charset="2"/>
              <a:buChar char="§"/>
              <a:defRPr sz="1800">
                <a:latin typeface="+mj-lt"/>
              </a:defRPr>
            </a:lvl2pPr>
            <a:lvl3pPr marL="856868" indent="-171374">
              <a:buFont typeface="Wingdings" panose="05000000000000000000" pitchFamily="2" charset="2"/>
              <a:buChar char="Ø"/>
              <a:defRPr sz="1500">
                <a:latin typeface="+mj-lt"/>
              </a:defRPr>
            </a:lvl3pPr>
            <a:lvl4pPr marL="1199615" indent="-171374">
              <a:buFont typeface="Wingdings" panose="05000000000000000000" pitchFamily="2" charset="2"/>
              <a:buChar char="q"/>
              <a:defRPr sz="1350">
                <a:latin typeface="+mj-lt"/>
              </a:defRPr>
            </a:lvl4pPr>
            <a:lvl5pPr marL="1542364" indent="-171374">
              <a:buFont typeface="Wingdings" panose="05000000000000000000" pitchFamily="2" charset="2"/>
              <a:buChar char="§"/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677784"/>
            <a:ext cx="4389120" cy="5669280"/>
          </a:xfrm>
          <a:prstGeom prst="rect">
            <a:avLst/>
          </a:prstGeom>
        </p:spPr>
        <p:txBody>
          <a:bodyPr lIns="45720" rIns="45720">
            <a:normAutofit/>
          </a:bodyPr>
          <a:lstStyle>
            <a:lvl1pPr marL="257061" indent="-257061">
              <a:buFont typeface="Wingdings" panose="05000000000000000000" pitchFamily="2" charset="2"/>
              <a:buChar char="q"/>
              <a:defRPr sz="2100">
                <a:latin typeface="+mj-lt"/>
              </a:defRPr>
            </a:lvl1pPr>
            <a:lvl2pPr marL="556964" indent="-214217">
              <a:buFont typeface="Wingdings" panose="05000000000000000000" pitchFamily="2" charset="2"/>
              <a:buChar char="§"/>
              <a:defRPr sz="1800">
                <a:latin typeface="+mj-lt"/>
              </a:defRPr>
            </a:lvl2pPr>
            <a:lvl3pPr marL="856868" indent="-171374">
              <a:buFont typeface="Wingdings" panose="05000000000000000000" pitchFamily="2" charset="2"/>
              <a:buChar char="Ø"/>
              <a:defRPr sz="1500">
                <a:latin typeface="+mj-lt"/>
              </a:defRPr>
            </a:lvl3pPr>
            <a:lvl4pPr marL="1199615" indent="-171374">
              <a:buFont typeface="Wingdings" panose="05000000000000000000" pitchFamily="2" charset="2"/>
              <a:buChar char="q"/>
              <a:defRPr sz="1350">
                <a:latin typeface="+mj-lt"/>
              </a:defRPr>
            </a:lvl4pPr>
            <a:lvl5pPr marL="1542364" indent="-171374">
              <a:buFont typeface="Wingdings" panose="05000000000000000000" pitchFamily="2" charset="2"/>
              <a:buChar char="§"/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40080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algn="ctr">
              <a:defRPr sz="21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4926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528"/>
            <a:ext cx="4572000" cy="640080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algn="ctr">
              <a:defRPr sz="21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0" y="877713"/>
            <a:ext cx="0" cy="5486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98732" y="6487683"/>
            <a:ext cx="445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fld id="{9A150B3A-A78F-4258-8E08-A23A146A257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2007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40080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algn="ctr">
              <a:defRPr sz="21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3530601"/>
            <a:ext cx="8229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05972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8"/>
          <p:cNvSpPr>
            <a:spLocks noChangeArrowheads="1"/>
          </p:cNvSpPr>
          <p:nvPr userDrawn="1"/>
        </p:nvSpPr>
        <p:spPr bwMode="auto">
          <a:xfrm>
            <a:off x="2819402" y="4"/>
            <a:ext cx="6324601" cy="6397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51431" tIns="25715" rIns="51431" bIns="25715" anchor="ctr"/>
          <a:lstStyle/>
          <a:p>
            <a:pPr marL="431006" indent="-45244" defTabSz="685495">
              <a:defRPr/>
            </a:pPr>
            <a:endParaRPr lang="en-US" sz="956" b="1" dirty="0">
              <a:solidFill>
                <a:srgbClr val="969696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9400" y="9525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4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0" y="4"/>
            <a:ext cx="4343400" cy="6397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1" tIns="25715" rIns="51431" bIns="25715" anchor="ctr"/>
          <a:lstStyle>
            <a:lvl1pPr marL="574675" indent="-60325"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050" b="1" dirty="0">
                <a:solidFill>
                  <a:srgbClr val="F6C700"/>
                </a:solidFill>
                <a:latin typeface="Arial" panose="020B0604020202020204" pitchFamily="34" charset="0"/>
              </a:rPr>
              <a:t>WARRANT OFFICER CAREER COLLEGE: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05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Strength in Knowledge – This We’ll Defend!</a:t>
            </a:r>
          </a:p>
        </p:txBody>
      </p:sp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" y="76200"/>
            <a:ext cx="408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56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16" r:id="rId5"/>
  </p:sldLayoutIdLst>
  <p:txStyles>
    <p:titleStyle>
      <a:lvl1pPr algn="r" defTabSz="685800" rtl="0" eaLnBrk="1" latinLnBrk="0" hangingPunct="1">
        <a:spcBef>
          <a:spcPct val="0"/>
        </a:spcBef>
        <a:buNone/>
        <a:defRPr sz="1500" b="1" kern="1200">
          <a:solidFill>
            <a:srgbClr val="FFC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4572000" cy="66141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12743"/>
            <a:ext cx="464482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1" tIns="25715" rIns="51431" bIns="25715" anchor="ctr"/>
          <a:lstStyle/>
          <a:p>
            <a:pPr marL="431006" indent="-45244">
              <a:defRPr/>
            </a:pPr>
            <a:r>
              <a:rPr lang="en-US" sz="1500" b="1" dirty="0">
                <a:solidFill>
                  <a:srgbClr val="F6C700"/>
                </a:solidFill>
              </a:rPr>
              <a:t>US Army Combined Arms Center</a:t>
            </a:r>
          </a:p>
          <a:p>
            <a:pPr marL="431006" indent="-45244">
              <a:defRPr/>
            </a:pPr>
            <a:r>
              <a:rPr lang="en-US" sz="900" b="1" dirty="0">
                <a:solidFill>
                  <a:srgbClr val="969696"/>
                </a:solidFill>
              </a:rPr>
              <a:t>SOLDIERS AND LEADERS - OUR ASYMMETRIC ADVANTAGE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4572014" y="51"/>
            <a:ext cx="4572000" cy="6614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7930" y="23206"/>
            <a:ext cx="499920" cy="602405"/>
            <a:chOff x="-673331" y="968844"/>
            <a:chExt cx="499920" cy="602405"/>
          </a:xfrm>
        </p:grpSpPr>
        <p:sp>
          <p:nvSpPr>
            <p:cNvPr id="34" name="Rectangle 33"/>
            <p:cNvSpPr/>
            <p:nvPr userDrawn="1"/>
          </p:nvSpPr>
          <p:spPr>
            <a:xfrm>
              <a:off x="-615141" y="1434186"/>
              <a:ext cx="383690" cy="80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-606177" y="1030778"/>
              <a:ext cx="365760" cy="332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pic>
          <p:nvPicPr>
            <p:cNvPr id="36" name="Picture 35" descr="imagesCAIMVJYX.jpg"/>
            <p:cNvPicPr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673331" y="968844"/>
              <a:ext cx="499920" cy="602405"/>
            </a:xfrm>
            <a:prstGeom prst="rect">
              <a:avLst/>
            </a:prstGeom>
          </p:spPr>
        </p:pic>
      </p:grp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8619069" y="6498007"/>
            <a:ext cx="52494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150B3A-A78F-4258-8E08-A23A146A2578}" type="slidenum">
              <a:rPr lang="en-US" sz="1050" b="0" smtClean="0">
                <a:solidFill>
                  <a:prstClr val="black"/>
                </a:solidFill>
              </a:rPr>
              <a:pPr/>
              <a:t>‹#›</a:t>
            </a:fld>
            <a:endParaRPr lang="en-US" sz="105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5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ransition spd="med">
    <p:fade/>
  </p:transition>
  <p:hf sldNum="0" hdr="0" ftr="0" dt="0"/>
  <p:txStyles>
    <p:titleStyle>
      <a:lvl1pPr algn="ctr" defTabSz="68549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061" indent="-257061" algn="l" defTabSz="685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6964" indent="-214217" algn="l" defTabSz="68549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6868" indent="-171374" algn="l" defTabSz="6854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99615" indent="-171374" algn="l" defTabSz="685495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2364" indent="-171374" algn="l" defTabSz="685495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110" indent="-171374" algn="l" defTabSz="68549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58" indent="-171374" algn="l" defTabSz="68549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04" indent="-171374" algn="l" defTabSz="68549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51" indent="-171374" algn="l" defTabSz="68549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7" algn="l" defTabSz="6854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495" algn="l" defTabSz="6854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40" algn="l" defTabSz="6854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89" algn="l" defTabSz="6854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37" algn="l" defTabSz="6854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85" algn="l" defTabSz="6854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31" algn="l" defTabSz="6854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78" algn="l" defTabSz="6854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4572000" cy="66141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12743"/>
            <a:ext cx="464482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1" tIns="25715" rIns="51431" bIns="25715" anchor="ctr"/>
          <a:lstStyle/>
          <a:p>
            <a:pPr marL="431006" indent="-45244">
              <a:defRPr/>
            </a:pPr>
            <a:r>
              <a:rPr lang="en-US" sz="1500" b="1" dirty="0">
                <a:solidFill>
                  <a:srgbClr val="F6C700"/>
                </a:solidFill>
              </a:rPr>
              <a:t>US Army Combined Arms Center</a:t>
            </a:r>
          </a:p>
          <a:p>
            <a:pPr marL="431006" indent="-45244">
              <a:defRPr/>
            </a:pPr>
            <a:r>
              <a:rPr lang="en-US" sz="900" b="1" dirty="0">
                <a:solidFill>
                  <a:srgbClr val="969696"/>
                </a:solidFill>
              </a:rPr>
              <a:t>SOLDIERS AND LEADERS - OUR ASYMMETRIC ADVANTAGE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4572014" y="51"/>
            <a:ext cx="4572000" cy="6614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7930" y="23206"/>
            <a:ext cx="499920" cy="602405"/>
            <a:chOff x="-673331" y="968844"/>
            <a:chExt cx="499920" cy="602405"/>
          </a:xfrm>
        </p:grpSpPr>
        <p:sp>
          <p:nvSpPr>
            <p:cNvPr id="34" name="Rectangle 33"/>
            <p:cNvSpPr/>
            <p:nvPr userDrawn="1"/>
          </p:nvSpPr>
          <p:spPr>
            <a:xfrm>
              <a:off x="-615141" y="1434186"/>
              <a:ext cx="383690" cy="80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-606177" y="1030778"/>
              <a:ext cx="365760" cy="332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pic>
          <p:nvPicPr>
            <p:cNvPr id="36" name="Picture 35" descr="imagesCAIMVJYX.jpg"/>
            <p:cNvPicPr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673331" y="968844"/>
              <a:ext cx="499920" cy="602405"/>
            </a:xfrm>
            <a:prstGeom prst="rect">
              <a:avLst/>
            </a:prstGeom>
          </p:spPr>
        </p:pic>
      </p:grp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8619069" y="6498007"/>
            <a:ext cx="52494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150B3A-A78F-4258-8E08-A23A146A2578}" type="slidenum">
              <a:rPr lang="en-US" sz="1050" b="0" smtClean="0">
                <a:solidFill>
                  <a:prstClr val="black"/>
                </a:solidFill>
              </a:rPr>
              <a:pPr/>
              <a:t>‹#›</a:t>
            </a:fld>
            <a:endParaRPr lang="en-US" sz="105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0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transition spd="med">
    <p:fade/>
  </p:transition>
  <p:hf sldNum="0" hdr="0" ftr="0" dt="0"/>
  <p:txStyles>
    <p:titleStyle>
      <a:lvl1pPr algn="ctr" defTabSz="68549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061" indent="-257061" algn="l" defTabSz="685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6964" indent="-214217" algn="l" defTabSz="68549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6868" indent="-171374" algn="l" defTabSz="6854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99615" indent="-171374" algn="l" defTabSz="685495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2364" indent="-171374" algn="l" defTabSz="685495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110" indent="-171374" algn="l" defTabSz="68549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58" indent="-171374" algn="l" defTabSz="68549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04" indent="-171374" algn="l" defTabSz="68549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51" indent="-171374" algn="l" defTabSz="68549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7" algn="l" defTabSz="6854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495" algn="l" defTabSz="6854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40" algn="l" defTabSz="6854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89" algn="l" defTabSz="6854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37" algn="l" defTabSz="6854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85" algn="l" defTabSz="6854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31" algn="l" defTabSz="6854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78" algn="l" defTabSz="6854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jpg"/><Relationship Id="rId3" Type="http://schemas.openxmlformats.org/officeDocument/2006/relationships/image" Target="../media/image31.png"/><Relationship Id="rId7" Type="http://schemas.microsoft.com/office/2007/relationships/hdphoto" Target="../media/hdphoto2.wdp"/><Relationship Id="rId12" Type="http://schemas.openxmlformats.org/officeDocument/2006/relationships/image" Target="../media/image37.png"/><Relationship Id="rId17" Type="http://schemas.openxmlformats.org/officeDocument/2006/relationships/image" Target="../media/image42.jfif"/><Relationship Id="rId2" Type="http://schemas.openxmlformats.org/officeDocument/2006/relationships/image" Target="../media/image30.png"/><Relationship Id="rId16" Type="http://schemas.openxmlformats.org/officeDocument/2006/relationships/image" Target="../media/image41.jf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5" Type="http://schemas.openxmlformats.org/officeDocument/2006/relationships/image" Target="../media/image40.emf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1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0.jpeg"/><Relationship Id="rId9" Type="http://schemas.openxmlformats.org/officeDocument/2006/relationships/diagramData" Target="../diagrams/data1.xml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08781" y="4665415"/>
            <a:ext cx="6126437" cy="13576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U.S. Army Warrant Officer Career College</a:t>
            </a:r>
          </a:p>
          <a:p>
            <a:pPr algn="ctr">
              <a:spcBef>
                <a:spcPct val="0"/>
              </a:spcBef>
              <a:defRPr/>
            </a:pPr>
            <a:endParaRPr lang="en-US" sz="2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Command Overview Update</a:t>
            </a:r>
          </a:p>
          <a:p>
            <a:pPr algn="ctr">
              <a:spcBef>
                <a:spcPct val="0"/>
              </a:spcBef>
              <a:defRPr/>
            </a:pPr>
            <a:endParaRPr lang="en-US" sz="2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United States Army Warrant Officers Association</a:t>
            </a:r>
          </a:p>
          <a:p>
            <a:pPr algn="ctr">
              <a:spcBef>
                <a:spcPct val="0"/>
              </a:spcBef>
              <a:defRPr/>
            </a:pPr>
            <a:endParaRPr lang="en-US" sz="2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 October 2022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63274" y="6650253"/>
            <a:ext cx="111120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Current as of</a:t>
            </a:r>
            <a:r>
              <a:rPr lang="en-US" sz="750">
                <a:solidFill>
                  <a:prstClr val="black"/>
                </a:solidFill>
                <a:latin typeface="Calibri"/>
              </a:rPr>
              <a:t>: 26 </a:t>
            </a:r>
            <a:r>
              <a:rPr lang="en-US" sz="750" dirty="0">
                <a:solidFill>
                  <a:prstClr val="black"/>
                </a:solidFill>
                <a:latin typeface="Calibri"/>
              </a:rPr>
              <a:t>JUL 22</a:t>
            </a:r>
          </a:p>
        </p:txBody>
      </p:sp>
    </p:spTree>
    <p:extLst>
      <p:ext uri="{BB962C8B-B14F-4D97-AF65-F5344CB8AC3E}">
        <p14:creationId xmlns:p14="http://schemas.microsoft.com/office/powerpoint/2010/main" val="54580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>
            <a:spLocks/>
          </p:cNvSpPr>
          <p:nvPr/>
        </p:nvSpPr>
        <p:spPr>
          <a:xfrm>
            <a:off x="4350124" y="107365"/>
            <a:ext cx="4793876" cy="4572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68580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WOCS Future Concept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AC9AF1-6697-2CB6-BF96-66025259D867}"/>
              </a:ext>
            </a:extLst>
          </p:cNvPr>
          <p:cNvGrpSpPr/>
          <p:nvPr/>
        </p:nvGrpSpPr>
        <p:grpSpPr>
          <a:xfrm>
            <a:off x="381000" y="885825"/>
            <a:ext cx="8648700" cy="5759344"/>
            <a:chOff x="-14907" y="1450945"/>
            <a:chExt cx="9105220" cy="466758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34590" y="4405930"/>
              <a:ext cx="0" cy="1185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4F58C12-70D3-CC2C-FC15-4700D79E1A0E}"/>
                </a:ext>
              </a:extLst>
            </p:cNvPr>
            <p:cNvSpPr txBox="1"/>
            <p:nvPr/>
          </p:nvSpPr>
          <p:spPr>
            <a:xfrm>
              <a:off x="8444900" y="3151830"/>
              <a:ext cx="64541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30 TDs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9857" y="1748211"/>
              <a:ext cx="1254303" cy="1275982"/>
              <a:chOff x="4405369" y="1623857"/>
              <a:chExt cx="1672404" cy="1701309"/>
            </a:xfrm>
          </p:grpSpPr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6174" y="1673111"/>
                <a:ext cx="1173927" cy="590994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5369" y="2114304"/>
                <a:ext cx="461611" cy="858141"/>
              </a:xfrm>
              <a:prstGeom prst="rect">
                <a:avLst/>
              </a:prstGeom>
            </p:spPr>
          </p:pic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A5BED7D-00B7-73AA-0AC4-3D1351DC7CF9}"/>
                  </a:ext>
                </a:extLst>
              </p:cNvPr>
              <p:cNvSpPr txBox="1"/>
              <p:nvPr/>
            </p:nvSpPr>
            <p:spPr>
              <a:xfrm>
                <a:off x="4866980" y="2220208"/>
                <a:ext cx="121079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900" dirty="0">
                    <a:solidFill>
                      <a:prstClr val="black"/>
                    </a:solidFill>
                    <a:latin typeface="Calibri"/>
                  </a:rPr>
                  <a:t>~83% have graduated some level of NCOES.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405369" y="1623857"/>
                <a:ext cx="1612627" cy="17013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29857" y="3128754"/>
              <a:ext cx="1265457" cy="1275982"/>
              <a:chOff x="2625973" y="3037789"/>
              <a:chExt cx="1687276" cy="1701309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04B54C0-0563-65BE-6DEB-4E46D23B3130}"/>
                  </a:ext>
                </a:extLst>
              </p:cNvPr>
              <p:cNvSpPr txBox="1"/>
              <p:nvPr/>
            </p:nvSpPr>
            <p:spPr>
              <a:xfrm>
                <a:off x="3126272" y="3354492"/>
                <a:ext cx="1186977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825" dirty="0">
                    <a:solidFill>
                      <a:prstClr val="black"/>
                    </a:solidFill>
                    <a:latin typeface="Calibri"/>
                  </a:rPr>
                  <a:t>~12% are high performing enlisted soldiers with desired skills &amp; traits.</a:t>
                </a:r>
              </a:p>
            </p:txBody>
          </p:sp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5A75E8F5-A801-C800-3315-2193508D9F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0641" y="3125471"/>
                <a:ext cx="957396" cy="228632"/>
              </a:xfrm>
              <a:prstGeom prst="rect">
                <a:avLst/>
              </a:prstGeom>
            </p:spPr>
          </p:pic>
          <p:sp>
            <p:nvSpPr>
              <p:cNvPr id="106" name="Rectangle 105"/>
              <p:cNvSpPr/>
              <p:nvPr/>
            </p:nvSpPr>
            <p:spPr>
              <a:xfrm>
                <a:off x="2625973" y="3037789"/>
                <a:ext cx="1612627" cy="17013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B19CEC35-9920-DEA6-A713-FC686286D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3635" y="3459372"/>
                <a:ext cx="461611" cy="858141"/>
              </a:xfrm>
              <a:prstGeom prst="rect">
                <a:avLst/>
              </a:prstGeom>
            </p:spPr>
          </p:pic>
        </p:grpSp>
        <p:grpSp>
          <p:nvGrpSpPr>
            <p:cNvPr id="108" name="Group 107"/>
            <p:cNvGrpSpPr/>
            <p:nvPr/>
          </p:nvGrpSpPr>
          <p:grpSpPr>
            <a:xfrm>
              <a:off x="-14907" y="4524488"/>
              <a:ext cx="1371818" cy="1262478"/>
              <a:chOff x="4001191" y="2992461"/>
              <a:chExt cx="1829091" cy="1683304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23A175E-1C66-98CD-1B6E-6E53C2E771DC}"/>
                  </a:ext>
                </a:extLst>
              </p:cNvPr>
              <p:cNvSpPr txBox="1"/>
              <p:nvPr/>
            </p:nvSpPr>
            <p:spPr>
              <a:xfrm>
                <a:off x="4637314" y="3311816"/>
                <a:ext cx="1192968" cy="1231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900" dirty="0">
                    <a:solidFill>
                      <a:prstClr val="black"/>
                    </a:solidFill>
                    <a:latin typeface="Calibri"/>
                  </a:rPr>
                  <a:t>~5% are high performing  civilians with education, preferred skills or experience. </a:t>
                </a:r>
              </a:p>
            </p:txBody>
          </p:sp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3744" y="3263325"/>
                <a:ext cx="633570" cy="718033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1191" y="3911980"/>
                <a:ext cx="636123" cy="718033"/>
              </a:xfrm>
              <a:prstGeom prst="rect">
                <a:avLst/>
              </a:prstGeom>
            </p:spPr>
          </p:pic>
          <p:sp>
            <p:nvSpPr>
              <p:cNvPr id="112" name="TextBox 111"/>
              <p:cNvSpPr txBox="1"/>
              <p:nvPr/>
            </p:nvSpPr>
            <p:spPr>
              <a:xfrm>
                <a:off x="4338302" y="3068625"/>
                <a:ext cx="1080371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050" b="1" dirty="0">
                    <a:solidFill>
                      <a:prstClr val="black"/>
                    </a:solidFill>
                    <a:latin typeface="Calibri"/>
                  </a:rPr>
                  <a:t>Civilians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072173" y="2992461"/>
                <a:ext cx="1612627" cy="16833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14" name="Rectangle 113"/>
            <p:cNvSpPr/>
            <p:nvPr/>
          </p:nvSpPr>
          <p:spPr>
            <a:xfrm>
              <a:off x="1295312" y="1454423"/>
              <a:ext cx="1616632" cy="20339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Module A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117351" y="1454423"/>
              <a:ext cx="1616632" cy="2033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Module B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966467" y="1454264"/>
              <a:ext cx="1616632" cy="20339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Module C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815583" y="1450945"/>
              <a:ext cx="1616632" cy="20339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Module D</a:t>
              </a: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1268548" y="1679862"/>
              <a:ext cx="7225777" cy="3047777"/>
              <a:chOff x="1805597" y="1790372"/>
              <a:chExt cx="9643216" cy="4663915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1805597" y="1790372"/>
                <a:ext cx="2358567" cy="4663915"/>
              </a:xfrm>
              <a:custGeom>
                <a:avLst/>
                <a:gdLst>
                  <a:gd name="connsiteX0" fmla="*/ 0 w 2358567"/>
                  <a:gd name="connsiteY0" fmla="*/ 235857 h 4663915"/>
                  <a:gd name="connsiteX1" fmla="*/ 235857 w 2358567"/>
                  <a:gd name="connsiteY1" fmla="*/ 0 h 4663915"/>
                  <a:gd name="connsiteX2" fmla="*/ 2122710 w 2358567"/>
                  <a:gd name="connsiteY2" fmla="*/ 0 h 4663915"/>
                  <a:gd name="connsiteX3" fmla="*/ 2358567 w 2358567"/>
                  <a:gd name="connsiteY3" fmla="*/ 235857 h 4663915"/>
                  <a:gd name="connsiteX4" fmla="*/ 2358567 w 2358567"/>
                  <a:gd name="connsiteY4" fmla="*/ 4428058 h 4663915"/>
                  <a:gd name="connsiteX5" fmla="*/ 2122710 w 2358567"/>
                  <a:gd name="connsiteY5" fmla="*/ 4663915 h 4663915"/>
                  <a:gd name="connsiteX6" fmla="*/ 235857 w 2358567"/>
                  <a:gd name="connsiteY6" fmla="*/ 4663915 h 4663915"/>
                  <a:gd name="connsiteX7" fmla="*/ 0 w 2358567"/>
                  <a:gd name="connsiteY7" fmla="*/ 4428058 h 4663915"/>
                  <a:gd name="connsiteX8" fmla="*/ 0 w 2358567"/>
                  <a:gd name="connsiteY8" fmla="*/ 235857 h 466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8567" h="4663915">
                    <a:moveTo>
                      <a:pt x="0" y="235857"/>
                    </a:moveTo>
                    <a:cubicBezTo>
                      <a:pt x="0" y="105597"/>
                      <a:pt x="105597" y="0"/>
                      <a:pt x="235857" y="0"/>
                    </a:cubicBezTo>
                    <a:lnTo>
                      <a:pt x="2122710" y="0"/>
                    </a:lnTo>
                    <a:cubicBezTo>
                      <a:pt x="2252970" y="0"/>
                      <a:pt x="2358567" y="105597"/>
                      <a:pt x="2358567" y="235857"/>
                    </a:cubicBezTo>
                    <a:lnTo>
                      <a:pt x="2358567" y="4428058"/>
                    </a:lnTo>
                    <a:cubicBezTo>
                      <a:pt x="2358567" y="4558318"/>
                      <a:pt x="2252970" y="4663915"/>
                      <a:pt x="2122710" y="4663915"/>
                    </a:cubicBezTo>
                    <a:lnTo>
                      <a:pt x="235857" y="4663915"/>
                    </a:lnTo>
                    <a:cubicBezTo>
                      <a:pt x="105597" y="4663915"/>
                      <a:pt x="0" y="4558318"/>
                      <a:pt x="0" y="4428058"/>
                    </a:cubicBezTo>
                    <a:lnTo>
                      <a:pt x="0" y="235857"/>
                    </a:lnTo>
                    <a:close/>
                  </a:path>
                </a:pathLst>
              </a:custGeom>
              <a:solidFill>
                <a:srgbClr val="7C3B0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6680" tIns="1505855" rIns="106680" bIns="806267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500" dirty="0">
                  <a:solidFill>
                    <a:prstClr val="white"/>
                  </a:solidFill>
                  <a:latin typeface="Calibri"/>
                </a:endParaRP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500" dirty="0">
                  <a:solidFill>
                    <a:prstClr val="white"/>
                  </a:solidFill>
                  <a:latin typeface="Calibri"/>
                </a:endParaRP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500" dirty="0">
                    <a:solidFill>
                      <a:prstClr val="white"/>
                    </a:solidFill>
                    <a:latin typeface="Calibri"/>
                  </a:rPr>
                  <a:t>Who am I?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Students focus on WO Leadership Development, Army Profession and Organizational Communication.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21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305529" y="2119424"/>
                <a:ext cx="1377305" cy="1377305"/>
              </a:xfrm>
              <a:prstGeom prst="ellipse">
                <a:avLst/>
              </a:prstGeom>
              <a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7000" b="-27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1" name="Freeform 120"/>
              <p:cNvSpPr/>
              <p:nvPr/>
            </p:nvSpPr>
            <p:spPr>
              <a:xfrm>
                <a:off x="4243672" y="1790372"/>
                <a:ext cx="2358567" cy="4663915"/>
              </a:xfrm>
              <a:custGeom>
                <a:avLst/>
                <a:gdLst>
                  <a:gd name="connsiteX0" fmla="*/ 0 w 2358567"/>
                  <a:gd name="connsiteY0" fmla="*/ 235857 h 4663915"/>
                  <a:gd name="connsiteX1" fmla="*/ 235857 w 2358567"/>
                  <a:gd name="connsiteY1" fmla="*/ 0 h 4663915"/>
                  <a:gd name="connsiteX2" fmla="*/ 2122710 w 2358567"/>
                  <a:gd name="connsiteY2" fmla="*/ 0 h 4663915"/>
                  <a:gd name="connsiteX3" fmla="*/ 2358567 w 2358567"/>
                  <a:gd name="connsiteY3" fmla="*/ 235857 h 4663915"/>
                  <a:gd name="connsiteX4" fmla="*/ 2358567 w 2358567"/>
                  <a:gd name="connsiteY4" fmla="*/ 4428058 h 4663915"/>
                  <a:gd name="connsiteX5" fmla="*/ 2122710 w 2358567"/>
                  <a:gd name="connsiteY5" fmla="*/ 4663915 h 4663915"/>
                  <a:gd name="connsiteX6" fmla="*/ 235857 w 2358567"/>
                  <a:gd name="connsiteY6" fmla="*/ 4663915 h 4663915"/>
                  <a:gd name="connsiteX7" fmla="*/ 0 w 2358567"/>
                  <a:gd name="connsiteY7" fmla="*/ 4428058 h 4663915"/>
                  <a:gd name="connsiteX8" fmla="*/ 0 w 2358567"/>
                  <a:gd name="connsiteY8" fmla="*/ 235857 h 466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8567" h="4663915">
                    <a:moveTo>
                      <a:pt x="0" y="235857"/>
                    </a:moveTo>
                    <a:cubicBezTo>
                      <a:pt x="0" y="105597"/>
                      <a:pt x="105597" y="0"/>
                      <a:pt x="235857" y="0"/>
                    </a:cubicBezTo>
                    <a:lnTo>
                      <a:pt x="2122710" y="0"/>
                    </a:lnTo>
                    <a:cubicBezTo>
                      <a:pt x="2252970" y="0"/>
                      <a:pt x="2358567" y="105597"/>
                      <a:pt x="2358567" y="235857"/>
                    </a:cubicBezTo>
                    <a:lnTo>
                      <a:pt x="2358567" y="4428058"/>
                    </a:lnTo>
                    <a:cubicBezTo>
                      <a:pt x="2358567" y="4558318"/>
                      <a:pt x="2252970" y="4663915"/>
                      <a:pt x="2122710" y="4663915"/>
                    </a:cubicBezTo>
                    <a:lnTo>
                      <a:pt x="235857" y="4663915"/>
                    </a:lnTo>
                    <a:cubicBezTo>
                      <a:pt x="105597" y="4663915"/>
                      <a:pt x="0" y="4558318"/>
                      <a:pt x="0" y="4428058"/>
                    </a:cubicBezTo>
                    <a:lnTo>
                      <a:pt x="0" y="235857"/>
                    </a:lnTo>
                    <a:close/>
                  </a:path>
                </a:pathLst>
              </a:custGeom>
              <a:solidFill>
                <a:srgbClr val="7C3B0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6680" tIns="1505855" rIns="106680" bIns="806267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500" dirty="0">
                    <a:solidFill>
                      <a:prstClr val="white"/>
                    </a:solidFill>
                    <a:latin typeface="Calibri"/>
                  </a:rPr>
                  <a:t>Why am I HERE?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Students study the  Doctrine, Military Operations, through the lens of applied Military History in order to advise leaders.</a:t>
                </a: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722227" y="2158095"/>
                <a:ext cx="1377305" cy="1377305"/>
              </a:xfrm>
              <a:prstGeom prst="ellipse">
                <a:avLst/>
              </a:prstGeom>
              <a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7000" b="-27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3" name="Freeform 122"/>
              <p:cNvSpPr/>
              <p:nvPr/>
            </p:nvSpPr>
            <p:spPr>
              <a:xfrm>
                <a:off x="6656959" y="1790372"/>
                <a:ext cx="2358567" cy="4663915"/>
              </a:xfrm>
              <a:custGeom>
                <a:avLst/>
                <a:gdLst>
                  <a:gd name="connsiteX0" fmla="*/ 0 w 2358567"/>
                  <a:gd name="connsiteY0" fmla="*/ 235857 h 4663915"/>
                  <a:gd name="connsiteX1" fmla="*/ 235857 w 2358567"/>
                  <a:gd name="connsiteY1" fmla="*/ 0 h 4663915"/>
                  <a:gd name="connsiteX2" fmla="*/ 2122710 w 2358567"/>
                  <a:gd name="connsiteY2" fmla="*/ 0 h 4663915"/>
                  <a:gd name="connsiteX3" fmla="*/ 2358567 w 2358567"/>
                  <a:gd name="connsiteY3" fmla="*/ 235857 h 4663915"/>
                  <a:gd name="connsiteX4" fmla="*/ 2358567 w 2358567"/>
                  <a:gd name="connsiteY4" fmla="*/ 4428058 h 4663915"/>
                  <a:gd name="connsiteX5" fmla="*/ 2122710 w 2358567"/>
                  <a:gd name="connsiteY5" fmla="*/ 4663915 h 4663915"/>
                  <a:gd name="connsiteX6" fmla="*/ 235857 w 2358567"/>
                  <a:gd name="connsiteY6" fmla="*/ 4663915 h 4663915"/>
                  <a:gd name="connsiteX7" fmla="*/ 0 w 2358567"/>
                  <a:gd name="connsiteY7" fmla="*/ 4428058 h 4663915"/>
                  <a:gd name="connsiteX8" fmla="*/ 0 w 2358567"/>
                  <a:gd name="connsiteY8" fmla="*/ 235857 h 466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8567" h="4663915">
                    <a:moveTo>
                      <a:pt x="0" y="235857"/>
                    </a:moveTo>
                    <a:cubicBezTo>
                      <a:pt x="0" y="105597"/>
                      <a:pt x="105597" y="0"/>
                      <a:pt x="235857" y="0"/>
                    </a:cubicBezTo>
                    <a:lnTo>
                      <a:pt x="2122710" y="0"/>
                    </a:lnTo>
                    <a:cubicBezTo>
                      <a:pt x="2252970" y="0"/>
                      <a:pt x="2358567" y="105597"/>
                      <a:pt x="2358567" y="235857"/>
                    </a:cubicBezTo>
                    <a:lnTo>
                      <a:pt x="2358567" y="4428058"/>
                    </a:lnTo>
                    <a:cubicBezTo>
                      <a:pt x="2358567" y="4558318"/>
                      <a:pt x="2252970" y="4663915"/>
                      <a:pt x="2122710" y="4663915"/>
                    </a:cubicBezTo>
                    <a:lnTo>
                      <a:pt x="235857" y="4663915"/>
                    </a:lnTo>
                    <a:cubicBezTo>
                      <a:pt x="105597" y="4663915"/>
                      <a:pt x="0" y="4558318"/>
                      <a:pt x="0" y="4428058"/>
                    </a:cubicBezTo>
                    <a:lnTo>
                      <a:pt x="0" y="235857"/>
                    </a:lnTo>
                    <a:close/>
                  </a:path>
                </a:pathLst>
              </a:custGeom>
              <a:solidFill>
                <a:srgbClr val="7C3B0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6680" tIns="1505855" rIns="106680" bIns="806267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500" dirty="0">
                  <a:solidFill>
                    <a:prstClr val="white"/>
                  </a:solidFill>
                  <a:latin typeface="Calibri"/>
                </a:endParaRP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500" dirty="0">
                    <a:solidFill>
                      <a:prstClr val="white"/>
                    </a:solidFill>
                    <a:latin typeface="Calibri"/>
                  </a:rPr>
                  <a:t>How do I INTEGRATE?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125" dirty="0">
                    <a:solidFill>
                      <a:prstClr val="white"/>
                    </a:solidFill>
                    <a:latin typeface="Calibri"/>
                  </a:rPr>
                  <a:t>Students learn the principles of planning, critical thinking and problem solving IOT enhance system integration in support of military operations.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5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7151552" y="2158095"/>
                <a:ext cx="1377305" cy="1377305"/>
              </a:xfrm>
              <a:prstGeom prst="ellipse">
                <a:avLst/>
              </a:prstGeom>
              <a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7000" b="-27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5" name="Freeform 124"/>
              <p:cNvSpPr/>
              <p:nvPr/>
            </p:nvSpPr>
            <p:spPr>
              <a:xfrm>
                <a:off x="9090246" y="1790372"/>
                <a:ext cx="2358567" cy="4663915"/>
              </a:xfrm>
              <a:custGeom>
                <a:avLst/>
                <a:gdLst>
                  <a:gd name="connsiteX0" fmla="*/ 0 w 2358567"/>
                  <a:gd name="connsiteY0" fmla="*/ 235857 h 4663915"/>
                  <a:gd name="connsiteX1" fmla="*/ 235857 w 2358567"/>
                  <a:gd name="connsiteY1" fmla="*/ 0 h 4663915"/>
                  <a:gd name="connsiteX2" fmla="*/ 2122710 w 2358567"/>
                  <a:gd name="connsiteY2" fmla="*/ 0 h 4663915"/>
                  <a:gd name="connsiteX3" fmla="*/ 2358567 w 2358567"/>
                  <a:gd name="connsiteY3" fmla="*/ 235857 h 4663915"/>
                  <a:gd name="connsiteX4" fmla="*/ 2358567 w 2358567"/>
                  <a:gd name="connsiteY4" fmla="*/ 4428058 h 4663915"/>
                  <a:gd name="connsiteX5" fmla="*/ 2122710 w 2358567"/>
                  <a:gd name="connsiteY5" fmla="*/ 4663915 h 4663915"/>
                  <a:gd name="connsiteX6" fmla="*/ 235857 w 2358567"/>
                  <a:gd name="connsiteY6" fmla="*/ 4663915 h 4663915"/>
                  <a:gd name="connsiteX7" fmla="*/ 0 w 2358567"/>
                  <a:gd name="connsiteY7" fmla="*/ 4428058 h 4663915"/>
                  <a:gd name="connsiteX8" fmla="*/ 0 w 2358567"/>
                  <a:gd name="connsiteY8" fmla="*/ 235857 h 466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8567" h="4663915">
                    <a:moveTo>
                      <a:pt x="0" y="235857"/>
                    </a:moveTo>
                    <a:cubicBezTo>
                      <a:pt x="0" y="105597"/>
                      <a:pt x="105597" y="0"/>
                      <a:pt x="235857" y="0"/>
                    </a:cubicBezTo>
                    <a:lnTo>
                      <a:pt x="2122710" y="0"/>
                    </a:lnTo>
                    <a:cubicBezTo>
                      <a:pt x="2252970" y="0"/>
                      <a:pt x="2358567" y="105597"/>
                      <a:pt x="2358567" y="235857"/>
                    </a:cubicBezTo>
                    <a:lnTo>
                      <a:pt x="2358567" y="4428058"/>
                    </a:lnTo>
                    <a:cubicBezTo>
                      <a:pt x="2358567" y="4558318"/>
                      <a:pt x="2252970" y="4663915"/>
                      <a:pt x="2122710" y="4663915"/>
                    </a:cubicBezTo>
                    <a:lnTo>
                      <a:pt x="235857" y="4663915"/>
                    </a:lnTo>
                    <a:cubicBezTo>
                      <a:pt x="105597" y="4663915"/>
                      <a:pt x="0" y="4558318"/>
                      <a:pt x="0" y="4428058"/>
                    </a:cubicBezTo>
                    <a:lnTo>
                      <a:pt x="0" y="235857"/>
                    </a:lnTo>
                    <a:close/>
                  </a:path>
                </a:pathLst>
              </a:custGeom>
              <a:solidFill>
                <a:srgbClr val="7C3B0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6680" tIns="1505855" rIns="106680" bIns="806267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500" dirty="0">
                  <a:solidFill>
                    <a:prstClr val="white"/>
                  </a:solidFill>
                  <a:latin typeface="Calibri"/>
                </a:endParaRP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500" dirty="0">
                    <a:solidFill>
                      <a:prstClr val="white"/>
                    </a:solidFill>
                    <a:latin typeface="Calibri"/>
                  </a:rPr>
                  <a:t>How will I CONTRIBUTE?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Students apply learned competencies to perform their WO duties and responsibilities as integrated members of their organizations.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5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9580877" y="2158095"/>
                <a:ext cx="1377305" cy="1377305"/>
              </a:xfrm>
              <a:prstGeom prst="ellipse">
                <a:avLst/>
              </a:pr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7000" b="-27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cxnSp>
          <p:nvCxnSpPr>
            <p:cNvPr id="127" name="Straight Connector 126"/>
            <p:cNvCxnSpPr>
              <a:stCxn id="102" idx="2"/>
              <a:endCxn id="106" idx="0"/>
            </p:cNvCxnSpPr>
            <p:nvPr/>
          </p:nvCxnSpPr>
          <p:spPr>
            <a:xfrm>
              <a:off x="634590" y="3024195"/>
              <a:ext cx="0" cy="10456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E464A424-17F4-87B8-9914-7CA58DBD5D85}"/>
                </a:ext>
              </a:extLst>
            </p:cNvPr>
            <p:cNvSpPr txBox="1"/>
            <p:nvPr/>
          </p:nvSpPr>
          <p:spPr>
            <a:xfrm>
              <a:off x="6649923" y="5656860"/>
              <a:ext cx="573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~100%</a:t>
              </a: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046F5514-EDC6-5B9E-26F4-22175B1935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-3993" b="14468"/>
            <a:stretch/>
          </p:blipFill>
          <p:spPr>
            <a:xfrm>
              <a:off x="6595671" y="4896457"/>
              <a:ext cx="573862" cy="738765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 rotWithShape="1">
            <a:blip r:embed="rId15"/>
            <a:srcRect l="7054" t="16758" r="7265" b="12045"/>
            <a:stretch/>
          </p:blipFill>
          <p:spPr>
            <a:xfrm>
              <a:off x="7250544" y="5194837"/>
              <a:ext cx="639501" cy="414524"/>
            </a:xfrm>
            <a:prstGeom prst="rect">
              <a:avLst/>
            </a:prstGeom>
          </p:spPr>
        </p:pic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464A424-17F4-87B8-9914-7CA58DBD5D85}"/>
                </a:ext>
              </a:extLst>
            </p:cNvPr>
            <p:cNvSpPr txBox="1"/>
            <p:nvPr/>
          </p:nvSpPr>
          <p:spPr>
            <a:xfrm>
              <a:off x="7291925" y="5663172"/>
              <a:ext cx="633863" cy="223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WOBC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E464A424-17F4-87B8-9914-7CA58DBD5D85}"/>
                </a:ext>
              </a:extLst>
            </p:cNvPr>
            <p:cNvSpPr txBox="1"/>
            <p:nvPr/>
          </p:nvSpPr>
          <p:spPr>
            <a:xfrm>
              <a:off x="8381218" y="5663160"/>
              <a:ext cx="501723" cy="223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FUA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464A424-17F4-87B8-9914-7CA58DBD5D85}"/>
                </a:ext>
              </a:extLst>
            </p:cNvPr>
            <p:cNvSpPr txBox="1"/>
            <p:nvPr/>
          </p:nvSpPr>
          <p:spPr>
            <a:xfrm>
              <a:off x="3624811" y="4759896"/>
              <a:ext cx="2537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Warrant Officer Core Competencies </a:t>
              </a: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2585880" y="5017970"/>
              <a:ext cx="4085153" cy="969120"/>
              <a:chOff x="3840254" y="5549524"/>
              <a:chExt cx="5446871" cy="1292160"/>
            </a:xfrm>
          </p:grpSpPr>
          <p:pic>
            <p:nvPicPr>
              <p:cNvPr id="135" name="Picture 134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74" b="11225"/>
              <a:stretch/>
            </p:blipFill>
            <p:spPr>
              <a:xfrm>
                <a:off x="3840254" y="5785346"/>
                <a:ext cx="1081573" cy="1056338"/>
              </a:xfrm>
              <a:prstGeom prst="rect">
                <a:avLst/>
              </a:prstGeom>
            </p:spPr>
          </p:pic>
          <p:grpSp>
            <p:nvGrpSpPr>
              <p:cNvPr id="136" name="Group 135"/>
              <p:cNvGrpSpPr/>
              <p:nvPr/>
            </p:nvGrpSpPr>
            <p:grpSpPr>
              <a:xfrm>
                <a:off x="3956785" y="5549524"/>
                <a:ext cx="5330340" cy="1268373"/>
                <a:chOff x="3729699" y="3212120"/>
                <a:chExt cx="5330340" cy="1268373"/>
              </a:xfrm>
            </p:grpSpPr>
            <p:pic>
              <p:nvPicPr>
                <p:cNvPr id="139" name="Picture 138"/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374" b="11225"/>
                <a:stretch/>
              </p:blipFill>
              <p:spPr>
                <a:xfrm>
                  <a:off x="5846774" y="3213749"/>
                  <a:ext cx="1081573" cy="1014704"/>
                </a:xfrm>
                <a:prstGeom prst="rect">
                  <a:avLst/>
                </a:prstGeom>
              </p:spPr>
            </p:pic>
            <p:pic>
              <p:nvPicPr>
                <p:cNvPr id="140" name="Picture 139"/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374" b="11225"/>
                <a:stretch/>
              </p:blipFill>
              <p:spPr>
                <a:xfrm>
                  <a:off x="3729699" y="3212120"/>
                  <a:ext cx="1081573" cy="1014704"/>
                </a:xfrm>
                <a:prstGeom prst="rect">
                  <a:avLst/>
                </a:prstGeom>
              </p:spPr>
            </p:pic>
            <p:pic>
              <p:nvPicPr>
                <p:cNvPr id="141" name="Picture 140"/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374" b="11225"/>
                <a:stretch/>
              </p:blipFill>
              <p:spPr>
                <a:xfrm>
                  <a:off x="7978466" y="3213749"/>
                  <a:ext cx="1081573" cy="1014704"/>
                </a:xfrm>
                <a:prstGeom prst="rect">
                  <a:avLst/>
                </a:prstGeom>
              </p:spPr>
            </p:pic>
            <p:sp>
              <p:nvSpPr>
                <p:cNvPr id="142" name="Rectangle 141"/>
                <p:cNvSpPr/>
                <p:nvPr/>
              </p:nvSpPr>
              <p:spPr>
                <a:xfrm>
                  <a:off x="4854135" y="3665581"/>
                  <a:ext cx="3126486" cy="271193"/>
                </a:xfrm>
                <a:prstGeom prst="rect">
                  <a:avLst/>
                </a:prstGeom>
                <a:solidFill>
                  <a:srgbClr val="7C3B06"/>
                </a:solidFill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 defTabSz="685800">
                    <a:defRPr/>
                  </a:pPr>
                  <a:endParaRPr lang="en-US" sz="9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4510621" y="3936774"/>
                  <a:ext cx="3868347" cy="271193"/>
                </a:xfrm>
                <a:prstGeom prst="rect">
                  <a:avLst/>
                </a:prstGeom>
                <a:pattFill prst="pct50">
                  <a:fgClr>
                    <a:srgbClr val="7C3B06"/>
                  </a:fgClr>
                  <a:bgClr>
                    <a:schemeClr val="bg1"/>
                  </a:bgClr>
                </a:pattFill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 defTabSz="685800">
                    <a:defRPr/>
                  </a:pPr>
                  <a:endParaRPr lang="en-US" sz="9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4058816" y="4209300"/>
                  <a:ext cx="4733357" cy="271193"/>
                </a:xfrm>
                <a:prstGeom prst="rect">
                  <a:avLst/>
                </a:prstGeom>
                <a:pattFill prst="pct5">
                  <a:fgClr>
                    <a:srgbClr val="7C3B06"/>
                  </a:fgClr>
                  <a:bgClr>
                    <a:schemeClr val="bg1"/>
                  </a:bgClr>
                </a:pattFill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 defTabSz="685800">
                    <a:defRPr/>
                  </a:pPr>
                  <a:endParaRPr lang="en-US" sz="9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E464A424-17F4-87B8-9914-7CA58DBD5D85}"/>
                  </a:ext>
                </a:extLst>
              </p:cNvPr>
              <p:cNvSpPr txBox="1"/>
              <p:nvPr/>
            </p:nvSpPr>
            <p:spPr>
              <a:xfrm>
                <a:off x="5882943" y="6263756"/>
                <a:ext cx="2306604" cy="299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BOLC Outcomes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E464A424-17F4-87B8-9914-7CA58DBD5D85}"/>
                  </a:ext>
                </a:extLst>
              </p:cNvPr>
              <p:cNvSpPr txBox="1"/>
              <p:nvPr/>
            </p:nvSpPr>
            <p:spPr>
              <a:xfrm>
                <a:off x="5840602" y="5995193"/>
                <a:ext cx="1883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WOCS Outcomes</a:t>
                </a:r>
              </a:p>
            </p:txBody>
          </p:sp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464A424-17F4-87B8-9914-7CA58DBD5D85}"/>
                </a:ext>
              </a:extLst>
            </p:cNvPr>
            <p:cNvSpPr txBox="1"/>
            <p:nvPr/>
          </p:nvSpPr>
          <p:spPr>
            <a:xfrm>
              <a:off x="2803837" y="5764855"/>
              <a:ext cx="4488088" cy="33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Army Learning Areas (ALAs) / General Learning Outcomes (GLOs)</a:t>
              </a:r>
            </a:p>
            <a:p>
              <a:pPr defTabSz="685800">
                <a:defRPr/>
              </a:pPr>
              <a:endParaRPr lang="en-US" sz="11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404B54C0-0563-65BE-6DEB-4E46D23B3130}"/>
                </a:ext>
              </a:extLst>
            </p:cNvPr>
            <p:cNvSpPr txBox="1"/>
            <p:nvPr/>
          </p:nvSpPr>
          <p:spPr>
            <a:xfrm>
              <a:off x="1268548" y="4862272"/>
              <a:ext cx="139369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I</a:t>
              </a: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. Leadership</a:t>
              </a:r>
            </a:p>
            <a:p>
              <a:pPr defTabSz="685800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II. Communications</a:t>
              </a:r>
            </a:p>
            <a:p>
              <a:pPr defTabSz="685800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III.  Operations</a:t>
              </a:r>
            </a:p>
            <a:p>
              <a:pPr defTabSz="685800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IV. Integrator</a:t>
              </a:r>
            </a:p>
            <a:p>
              <a:pPr defTabSz="685800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V. Advisor</a:t>
              </a:r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0547" y="5241892"/>
              <a:ext cx="754380" cy="518290"/>
            </a:xfrm>
            <a:prstGeom prst="rect">
              <a:avLst/>
            </a:prstGeom>
          </p:spPr>
        </p:pic>
        <p:cxnSp>
          <p:nvCxnSpPr>
            <p:cNvPr id="148" name="Straight Arrow Connector 147"/>
            <p:cNvCxnSpPr/>
            <p:nvPr/>
          </p:nvCxnSpPr>
          <p:spPr>
            <a:xfrm flipV="1">
              <a:off x="2123305" y="4878483"/>
              <a:ext cx="1413698" cy="77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flipV="1">
              <a:off x="5988054" y="4885730"/>
              <a:ext cx="2471465" cy="11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0" name="Group 149"/>
            <p:cNvGrpSpPr/>
            <p:nvPr/>
          </p:nvGrpSpPr>
          <p:grpSpPr>
            <a:xfrm>
              <a:off x="8126687" y="4940425"/>
              <a:ext cx="891540" cy="754380"/>
              <a:chOff x="10505131" y="5056351"/>
              <a:chExt cx="1400176" cy="1378729"/>
            </a:xfrm>
          </p:grpSpPr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8271ACA3-3E79-5C78-5442-9C4F5E9EB2C3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18546" y="5310289"/>
                <a:ext cx="592784" cy="914400"/>
              </a:xfrm>
              <a:prstGeom prst="rect">
                <a:avLst/>
              </a:prstGeom>
            </p:spPr>
          </p:pic>
          <p:sp>
            <p:nvSpPr>
              <p:cNvPr id="152" name="Flowchart: Connector 151"/>
              <p:cNvSpPr/>
              <p:nvPr/>
            </p:nvSpPr>
            <p:spPr>
              <a:xfrm>
                <a:off x="10505132" y="5057775"/>
                <a:ext cx="1400175" cy="1377305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 flipV="1">
                <a:off x="10505131" y="5743677"/>
                <a:ext cx="642746" cy="275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11349135" y="5743677"/>
                <a:ext cx="543590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Flowchart: Connector 154"/>
              <p:cNvSpPr/>
              <p:nvPr/>
            </p:nvSpPr>
            <p:spPr>
              <a:xfrm>
                <a:off x="10715662" y="5257597"/>
                <a:ext cx="1017213" cy="981699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 flipH="1">
                <a:off x="11214996" y="5056351"/>
                <a:ext cx="6293" cy="68732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H="1">
                <a:off x="11202416" y="5856234"/>
                <a:ext cx="12580" cy="56930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Left-Right Arrow 157"/>
            <p:cNvSpPr/>
            <p:nvPr/>
          </p:nvSpPr>
          <p:spPr>
            <a:xfrm>
              <a:off x="1193597" y="4320989"/>
              <a:ext cx="7339357" cy="524690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9401394-2E6A-2286-3578-5259A0F2009C}"/>
                </a:ext>
              </a:extLst>
            </p:cNvPr>
            <p:cNvSpPr txBox="1"/>
            <p:nvPr/>
          </p:nvSpPr>
          <p:spPr>
            <a:xfrm>
              <a:off x="2013966" y="4443578"/>
              <a:ext cx="561196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350" b="1" dirty="0">
                  <a:solidFill>
                    <a:prstClr val="black"/>
                  </a:solidFill>
                  <a:latin typeface="Calibri"/>
                </a:rPr>
                <a:t>WO Acculturation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546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B62D98-FAF2-13AF-6589-7E6D219EA1BB}"/>
              </a:ext>
            </a:extLst>
          </p:cNvPr>
          <p:cNvSpPr txBox="1"/>
          <p:nvPr/>
        </p:nvSpPr>
        <p:spPr>
          <a:xfrm>
            <a:off x="6813311" y="123754"/>
            <a:ext cx="2184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Why we exist….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69876B-660C-2F9F-CD6C-BD5249507750}"/>
              </a:ext>
            </a:extLst>
          </p:cNvPr>
          <p:cNvSpPr txBox="1"/>
          <p:nvPr/>
        </p:nvSpPr>
        <p:spPr>
          <a:xfrm>
            <a:off x="3258839" y="3305246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Video Placeholder</a:t>
            </a:r>
          </a:p>
        </p:txBody>
      </p:sp>
    </p:spTree>
    <p:extLst>
      <p:ext uri="{BB962C8B-B14F-4D97-AF65-F5344CB8AC3E}">
        <p14:creationId xmlns:p14="http://schemas.microsoft.com/office/powerpoint/2010/main" val="182135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36AE4E5B-9A4A-A628-1027-69D87053D5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5900" y="2106534"/>
            <a:ext cx="6172200" cy="39659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200" b="1" dirty="0"/>
              <a:t>Questions / Discussion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33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00" b="1" dirty="0"/>
              <a:t>COL Kevin E. McHugh (Commandant)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00" b="1" dirty="0"/>
              <a:t>CW5 Julian Evans (Deputy Commandant)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18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00" b="1" dirty="0"/>
              <a:t>5302 Outlaw Street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00" b="1" dirty="0"/>
              <a:t>Fort Rucker, AL 36362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00" b="1" dirty="0"/>
              <a:t>334-255-3869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00" b="1" dirty="0"/>
              <a:t>334-703-1189</a:t>
            </a:r>
          </a:p>
        </p:txBody>
      </p:sp>
    </p:spTree>
    <p:extLst>
      <p:ext uri="{BB962C8B-B14F-4D97-AF65-F5344CB8AC3E}">
        <p14:creationId xmlns:p14="http://schemas.microsoft.com/office/powerpoint/2010/main" val="1600549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553"/>
            <a:ext cx="9172453" cy="57197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62275" y="3884230"/>
            <a:ext cx="754475" cy="563945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3210557" y="2600357"/>
            <a:ext cx="3512942" cy="352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4" name="TextBox 1603"/>
          <p:cNvSpPr txBox="1"/>
          <p:nvPr/>
        </p:nvSpPr>
        <p:spPr>
          <a:xfrm>
            <a:off x="7986793" y="6618883"/>
            <a:ext cx="113364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Current as of: 21 JUN 22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67" r="26167" b="32000"/>
          <a:stretch/>
        </p:blipFill>
        <p:spPr>
          <a:xfrm>
            <a:off x="5505493" y="2953971"/>
            <a:ext cx="655283" cy="643455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4326560" y="109182"/>
            <a:ext cx="4793877" cy="34809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Army University Structure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457301"/>
            <a:ext cx="1657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POC: CW3 Nalls (S-3)</a:t>
            </a:r>
          </a:p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cornelius.u.nalls.mil@army.mil</a:t>
            </a:r>
          </a:p>
        </p:txBody>
      </p:sp>
    </p:spTree>
    <p:extLst>
      <p:ext uri="{BB962C8B-B14F-4D97-AF65-F5344CB8AC3E}">
        <p14:creationId xmlns:p14="http://schemas.microsoft.com/office/powerpoint/2010/main" val="199798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526E91-3E3B-D9EE-E7FE-E5E87C04E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75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16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596" y="85725"/>
            <a:ext cx="4787154" cy="514350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Warrant Officer Education Continuum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5" y="6492853"/>
            <a:ext cx="1657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POC: Dr. Jennifer K. Gray (DOET)</a:t>
            </a:r>
          </a:p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Jennifer.k.gray.civ@army.mil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2798" y="6632901"/>
            <a:ext cx="111120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latin typeface="Calibri"/>
              </a:rPr>
              <a:t>Current as of: 18 JUL 22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307002"/>
              </p:ext>
            </p:extLst>
          </p:nvPr>
        </p:nvGraphicFramePr>
        <p:xfrm>
          <a:off x="259373" y="898675"/>
          <a:ext cx="8625254" cy="5435626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1019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9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9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0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90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382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School</a:t>
                      </a:r>
                      <a:endParaRPr lang="en-US" sz="1200" b="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Warrant Officer Candidate School</a:t>
                      </a:r>
                      <a:endParaRPr lang="en-US" sz="1200" b="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Warrant Officer Basic Course</a:t>
                      </a:r>
                      <a:endParaRPr lang="en-US" sz="1200" b="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Warrant</a:t>
                      </a:r>
                      <a:r>
                        <a:rPr lang="en-US" sz="1200" baseline="0" dirty="0">
                          <a:solidFill>
                            <a:srgbClr val="FFC000"/>
                          </a:solidFill>
                          <a:effectLst/>
                        </a:rPr>
                        <a:t> Officer</a:t>
                      </a: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 Advanced  Common Core</a:t>
                      </a:r>
                      <a:endParaRPr lang="en-US" sz="1200" b="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Warrant</a:t>
                      </a:r>
                      <a:r>
                        <a:rPr lang="en-US" sz="1200" baseline="0" dirty="0">
                          <a:solidFill>
                            <a:srgbClr val="FFC000"/>
                          </a:solidFill>
                          <a:effectLst/>
                        </a:rPr>
                        <a:t> Officer</a:t>
                      </a: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 Advanced  Course</a:t>
                      </a:r>
                      <a:endParaRPr lang="en-US" sz="1200" b="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Warrant Officer Intermediate Level Education</a:t>
                      </a:r>
                      <a:endParaRPr lang="en-US" sz="1200" b="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Warrant Officer Senior Service Education</a:t>
                      </a:r>
                      <a:endParaRPr lang="en-US" sz="1200" b="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TAC 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effectLst/>
                        </a:rPr>
                        <a:t>Officer</a:t>
                      </a:r>
                      <a:r>
                        <a:rPr lang="en-US" sz="1200" baseline="0" dirty="0">
                          <a:solidFill>
                            <a:srgbClr val="FFC000"/>
                          </a:solidFill>
                          <a:effectLst/>
                        </a:rPr>
                        <a:t> Certification Course</a:t>
                      </a:r>
                      <a:endParaRPr lang="en-US" sz="1200" b="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45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effectLst/>
                        </a:rPr>
                        <a:t>Proponent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CIMT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Branch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WOCC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Branch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WOCC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WOCC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  <a:cs typeface="Arial" panose="020B0604020202020204" pitchFamily="34" charset="0"/>
                        </a:rPr>
                        <a:t>WOCC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45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effectLst/>
                        </a:rPr>
                        <a:t>Rank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Candidate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W01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CW2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CW2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CW3/CW4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CW4/CW5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  <a:cs typeface="Arial" panose="020B0604020202020204" pitchFamily="34" charset="0"/>
                        </a:rPr>
                        <a:t>CW2/CW3/CW4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405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effectLst/>
                        </a:rPr>
                        <a:t>Officer Equivalent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Officer</a:t>
                      </a:r>
                      <a:r>
                        <a:rPr lang="en-US" sz="1100" baseline="0" dirty="0"/>
                        <a:t> Candidate School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Basic</a:t>
                      </a:r>
                      <a:r>
                        <a:rPr lang="en-US" sz="1100" baseline="0" dirty="0"/>
                        <a:t> Officer Leadership Course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Captains Career Common Core (</a:t>
                      </a:r>
                      <a:r>
                        <a:rPr lang="en-US" sz="1100" dirty="0" err="1"/>
                        <a:t>CCCC</a:t>
                      </a:r>
                      <a:r>
                        <a:rPr lang="en-US" sz="1100" dirty="0"/>
                        <a:t>) 75 DL Hours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Captains Career Course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/>
                        <a:t>Command &amp; General Staff College (ILE)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Senior Service College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Platoon Trainer Qualification Course </a:t>
                      </a:r>
                      <a:endParaRPr lang="en-US" sz="11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58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effectLst/>
                        </a:rPr>
                        <a:t>Length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</a:t>
                      </a:r>
                      <a:r>
                        <a:rPr lang="en-US" sz="1100" baseline="0" dirty="0"/>
                        <a:t> weeks</a:t>
                      </a:r>
                    </a:p>
                    <a:p>
                      <a:pPr algn="ctr"/>
                      <a:r>
                        <a:rPr lang="en-US" sz="1100" baseline="0" dirty="0"/>
                        <a:t>or 6 months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/>
                        <a:t>4 to 39 weeks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Week</a:t>
                      </a:r>
                    </a:p>
                    <a:p>
                      <a:pPr algn="ctr"/>
                      <a:r>
                        <a:rPr lang="en-US" sz="1100" dirty="0"/>
                        <a:t>(18 DL Hours)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 to 20 weeks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 weeks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 weeks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  <a:cs typeface="Arial" panose="020B0604020202020204" pitchFamily="34" charset="0"/>
                        </a:rPr>
                        <a:t>3 Weeks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47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effectLst/>
                        </a:rPr>
                        <a:t>Web</a:t>
                      </a:r>
                      <a:r>
                        <a:rPr lang="en-US" sz="1100" b="1" baseline="0" dirty="0">
                          <a:effectLst/>
                        </a:rPr>
                        <a:t>-based Prerequisite</a:t>
                      </a:r>
                      <a:endParaRPr lang="en-US" sz="1100" b="1" dirty="0">
                        <a:effectLst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45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effectLst/>
                        </a:rPr>
                        <a:t>Students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2546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1,995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4000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1,700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840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491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effectLst/>
                        </a:rPr>
                        <a:t>Outcomes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-119063" algn="l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Officer Leaders</a:t>
                      </a:r>
                      <a:r>
                        <a:rPr lang="en-US" sz="1100" baseline="0" dirty="0"/>
                        <a:t>hip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Technical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Tactical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Leadership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Leader Dev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Mission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baseline="0" dirty="0" err="1"/>
                        <a:t>Cmd</a:t>
                      </a:r>
                      <a:endParaRPr lang="en-US" sz="1100" baseline="0" dirty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/>
                        <a:t>Joint Ops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/>
                        <a:t>Army Ops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Technical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Tactical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Staff</a:t>
                      </a:r>
                      <a:r>
                        <a:rPr lang="en-US" sz="1100" baseline="0" dirty="0"/>
                        <a:t> Skills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Joint Tactical/ Operational Staff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Skills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Joint Strategic Staff Skills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>
                          <a:latin typeface="+mn-lt"/>
                          <a:cs typeface="Arial" panose="020B0604020202020204" pitchFamily="34" charset="0"/>
                        </a:rPr>
                        <a:t> Leader</a:t>
                      </a:r>
                      <a:r>
                        <a:rPr lang="en-US" sz="1100" baseline="0" dirty="0">
                          <a:latin typeface="+mn-lt"/>
                          <a:cs typeface="Arial" panose="020B0604020202020204" pitchFamily="34" charset="0"/>
                        </a:rPr>
                        <a:t> Dev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>
                          <a:latin typeface="+mn-lt"/>
                          <a:cs typeface="Arial" panose="020B0604020202020204" pitchFamily="34" charset="0"/>
                        </a:rPr>
                        <a:t> IMT</a:t>
                      </a:r>
                      <a:r>
                        <a:rPr lang="en-US" sz="1100" baseline="0" dirty="0">
                          <a:latin typeface="+mn-lt"/>
                          <a:cs typeface="Arial" panose="020B0604020202020204" pitchFamily="34" charset="0"/>
                        </a:rPr>
                        <a:t> Standards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>
                          <a:latin typeface="+mn-lt"/>
                          <a:cs typeface="Arial" panose="020B0604020202020204" pitchFamily="34" charset="0"/>
                        </a:rPr>
                        <a:t> Counseling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>
                          <a:latin typeface="+mn-lt"/>
                          <a:cs typeface="Arial" panose="020B0604020202020204" pitchFamily="34" charset="0"/>
                        </a:rPr>
                        <a:t> Cadre</a:t>
                      </a:r>
                      <a:r>
                        <a:rPr lang="en-US" sz="1100" baseline="0" dirty="0">
                          <a:latin typeface="+mn-lt"/>
                          <a:cs typeface="Arial" panose="020B0604020202020204" pitchFamily="34" charset="0"/>
                        </a:rPr>
                        <a:t> Instructor 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91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4951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/>
              <a:t>USAWOCC Structure</a:t>
            </a:r>
          </a:p>
          <a:p>
            <a:endParaRPr lang="en-US" dirty="0"/>
          </a:p>
          <a:p>
            <a:r>
              <a:rPr lang="en-US" dirty="0"/>
              <a:t>USAWOCC Modernization</a:t>
            </a:r>
          </a:p>
          <a:p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Meeting the needs of Army 2030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WO PME Modernization –  Modernizing the Continuum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WOCS Redesign – Getting the Foundation Right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5008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04917" y="112506"/>
            <a:ext cx="4793877" cy="457200"/>
          </a:xfrm>
        </p:spPr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USAWOCC Organization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010356" y="6629964"/>
            <a:ext cx="113364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Current as of: 21 JUN 22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1687" y="6521900"/>
            <a:ext cx="1657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POC: CW3 Mitchell (S-1)</a:t>
            </a:r>
          </a:p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christabelle.m.mitchell.mil@army.mil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16F447-7F43-765A-2177-AD80B4C5CE02}"/>
              </a:ext>
            </a:extLst>
          </p:cNvPr>
          <p:cNvGrpSpPr/>
          <p:nvPr/>
        </p:nvGrpSpPr>
        <p:grpSpPr>
          <a:xfrm>
            <a:off x="495300" y="838200"/>
            <a:ext cx="8229600" cy="5791763"/>
            <a:chOff x="2032543" y="1394429"/>
            <a:chExt cx="5764767" cy="4533868"/>
          </a:xfrm>
        </p:grpSpPr>
        <p:grpSp>
          <p:nvGrpSpPr>
            <p:cNvPr id="8" name="Group 7"/>
            <p:cNvGrpSpPr/>
            <p:nvPr/>
          </p:nvGrpSpPr>
          <p:grpSpPr>
            <a:xfrm>
              <a:off x="2114664" y="1445760"/>
              <a:ext cx="5593404" cy="4482537"/>
              <a:chOff x="1343389" y="-2008501"/>
              <a:chExt cx="9454903" cy="878609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456438" y="1259089"/>
                <a:ext cx="1620570" cy="497940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675" kern="0" dirty="0">
                    <a:solidFill>
                      <a:prstClr val="black"/>
                    </a:solidFill>
                    <a:latin typeface="Calibri" panose="020F0502020204030204"/>
                  </a:rPr>
                  <a:t>Deputy Commandant USAWOCC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459028" y="2509125"/>
                <a:ext cx="1620570" cy="497940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50" kern="0" dirty="0">
                    <a:solidFill>
                      <a:prstClr val="black"/>
                    </a:solidFill>
                    <a:latin typeface="Calibri" panose="020F0502020204030204"/>
                  </a:rPr>
                  <a:t>1st WOC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437584" y="2493810"/>
                <a:ext cx="1620570" cy="497940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1013" kern="0" dirty="0">
                    <a:solidFill>
                      <a:prstClr val="black"/>
                    </a:solidFill>
                    <a:latin typeface="Calibri" panose="020F0502020204030204"/>
                  </a:rPr>
                  <a:t>DOET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439594" y="3293870"/>
                <a:ext cx="1620570" cy="497940"/>
              </a:xfrm>
              <a:prstGeom prst="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1013" kern="0" dirty="0">
                    <a:solidFill>
                      <a:prstClr val="black"/>
                    </a:solidFill>
                    <a:latin typeface="Calibri" panose="020F0502020204030204"/>
                  </a:rPr>
                  <a:t>AOD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439594" y="5683938"/>
                <a:ext cx="1620570" cy="497940"/>
              </a:xfrm>
              <a:prstGeom prst="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619" kern="0" dirty="0">
                    <a:solidFill>
                      <a:prstClr val="black"/>
                    </a:solidFill>
                    <a:latin typeface="Calibri" panose="020F0502020204030204"/>
                  </a:rPr>
                  <a:t>WOILE</a:t>
                </a:r>
              </a:p>
              <a:p>
                <a:pPr algn="ctr" defTabSz="514350"/>
                <a:r>
                  <a:rPr lang="en-US" sz="619" kern="0" dirty="0">
                    <a:solidFill>
                      <a:prstClr val="black"/>
                    </a:solidFill>
                    <a:latin typeface="Calibri" panose="020F0502020204030204"/>
                  </a:rPr>
                  <a:t>CRSE Director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316038" y="3293870"/>
                <a:ext cx="1620570" cy="497940"/>
              </a:xfrm>
              <a:prstGeom prst="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1013" kern="0" dirty="0">
                    <a:solidFill>
                      <a:prstClr val="black"/>
                    </a:solidFill>
                    <a:latin typeface="Calibri" panose="020F0502020204030204"/>
                  </a:rPr>
                  <a:t>AID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737166" y="1029706"/>
                <a:ext cx="1594688" cy="476874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675" kern="0" dirty="0">
                    <a:solidFill>
                      <a:prstClr val="black"/>
                    </a:solidFill>
                    <a:latin typeface="Calibri" panose="020F0502020204030204"/>
                  </a:rPr>
                  <a:t>Deputy Assistant</a:t>
                </a:r>
              </a:p>
              <a:p>
                <a:pPr algn="ctr" defTabSz="514350"/>
                <a:r>
                  <a:rPr lang="en-US" sz="675" kern="0" dirty="0">
                    <a:solidFill>
                      <a:prstClr val="black"/>
                    </a:solidFill>
                    <a:latin typeface="Calibri" panose="020F0502020204030204"/>
                  </a:rPr>
                  <a:t>Commandant (ARNG)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744070" y="1607371"/>
                <a:ext cx="1594688" cy="474288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675" kern="0" dirty="0">
                    <a:solidFill>
                      <a:prstClr val="black"/>
                    </a:solidFill>
                  </a:rPr>
                  <a:t>Deputy Assistant</a:t>
                </a:r>
                <a:endParaRPr lang="en-US" sz="675" kern="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ctr" defTabSz="514350"/>
                <a:r>
                  <a:rPr lang="en-US" sz="675" kern="0" dirty="0">
                    <a:solidFill>
                      <a:prstClr val="black"/>
                    </a:solidFill>
                    <a:latin typeface="Calibri" panose="020F0502020204030204"/>
                  </a:rPr>
                  <a:t>Commandant (USAR)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411926" y="3066422"/>
                <a:ext cx="1620570" cy="497940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50" kern="0" dirty="0">
                    <a:solidFill>
                      <a:prstClr val="black"/>
                    </a:solidFill>
                    <a:latin typeface="Calibri" panose="020F0502020204030204"/>
                  </a:rPr>
                  <a:t>HHC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437499" y="149491"/>
                <a:ext cx="1620570" cy="493316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E7E6E6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88" kern="0" dirty="0">
                    <a:solidFill>
                      <a:prstClr val="black"/>
                    </a:solidFill>
                    <a:latin typeface="Calibri" panose="020F0502020204030204"/>
                  </a:rPr>
                  <a:t>Religious Support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177722" y="2512443"/>
                <a:ext cx="1620570" cy="497940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50" kern="0" dirty="0">
                    <a:solidFill>
                      <a:prstClr val="black"/>
                    </a:solidFill>
                    <a:latin typeface="Calibri" panose="020F0502020204030204"/>
                  </a:rPr>
                  <a:t>Quality Assurance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439594" y="5086421"/>
                <a:ext cx="1620570" cy="497940"/>
              </a:xfrm>
              <a:prstGeom prst="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619" kern="0" dirty="0">
                    <a:solidFill>
                      <a:prstClr val="black"/>
                    </a:solidFill>
                    <a:latin typeface="Calibri" panose="020F0502020204030204"/>
                  </a:rPr>
                  <a:t>WOSSE</a:t>
                </a:r>
              </a:p>
              <a:p>
                <a:pPr algn="ctr" defTabSz="514350"/>
                <a:r>
                  <a:rPr lang="en-US" sz="619" kern="0" dirty="0">
                    <a:solidFill>
                      <a:prstClr val="black"/>
                    </a:solidFill>
                    <a:latin typeface="Calibri" panose="020F0502020204030204"/>
                  </a:rPr>
                  <a:t>CRSE Director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439594" y="4488904"/>
                <a:ext cx="1620570" cy="497940"/>
              </a:xfrm>
              <a:prstGeom prst="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619" kern="0" dirty="0">
                    <a:solidFill>
                      <a:prstClr val="black"/>
                    </a:solidFill>
                    <a:latin typeface="Calibri" panose="020F0502020204030204"/>
                  </a:rPr>
                  <a:t>WOCS</a:t>
                </a:r>
              </a:p>
              <a:p>
                <a:pPr algn="ctr" defTabSz="514350"/>
                <a:r>
                  <a:rPr lang="en-US" sz="619" kern="0" dirty="0">
                    <a:solidFill>
                      <a:prstClr val="black"/>
                    </a:solidFill>
                    <a:latin typeface="Calibri" panose="020F0502020204030204"/>
                  </a:rPr>
                  <a:t>CRSE Director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439594" y="3891387"/>
                <a:ext cx="1620570" cy="497940"/>
              </a:xfrm>
              <a:prstGeom prst="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619" kern="0" dirty="0">
                    <a:solidFill>
                      <a:prstClr val="black"/>
                    </a:solidFill>
                    <a:latin typeface="Calibri" panose="020F0502020204030204"/>
                  </a:rPr>
                  <a:t>Registrar/</a:t>
                </a:r>
              </a:p>
              <a:p>
                <a:pPr algn="ctr" defTabSz="514350"/>
                <a:r>
                  <a:rPr lang="en-US" sz="619" kern="0" dirty="0">
                    <a:solidFill>
                      <a:prstClr val="black"/>
                    </a:solidFill>
                    <a:latin typeface="Calibri" panose="020F0502020204030204"/>
                  </a:rPr>
                  <a:t>Student Services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316038" y="5086421"/>
                <a:ext cx="1620570" cy="497940"/>
              </a:xfrm>
              <a:prstGeom prst="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619" kern="0" dirty="0">
                    <a:solidFill>
                      <a:prstClr val="black"/>
                    </a:solidFill>
                    <a:latin typeface="Calibri" panose="020F0502020204030204"/>
                  </a:rPr>
                  <a:t>International Strategic Systems </a:t>
                </a:r>
                <a:r>
                  <a:rPr lang="en-US" sz="619" kern="0" dirty="0" err="1">
                    <a:solidFill>
                      <a:prstClr val="black"/>
                    </a:solidFill>
                    <a:latin typeface="Calibri" panose="020F0502020204030204"/>
                  </a:rPr>
                  <a:t>Dept</a:t>
                </a:r>
                <a:endParaRPr lang="en-US" sz="619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322886" y="4488904"/>
                <a:ext cx="1620570" cy="497940"/>
              </a:xfrm>
              <a:prstGeom prst="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619" kern="0" dirty="0">
                    <a:solidFill>
                      <a:prstClr val="black"/>
                    </a:solidFill>
                    <a:latin typeface="Calibri" panose="020F0502020204030204"/>
                  </a:rPr>
                  <a:t>Joint Interagency and Multinational Operations </a:t>
                </a:r>
                <a:r>
                  <a:rPr lang="en-US" sz="619" kern="0" dirty="0" err="1">
                    <a:solidFill>
                      <a:prstClr val="black"/>
                    </a:solidFill>
                    <a:latin typeface="Calibri" panose="020F0502020204030204"/>
                  </a:rPr>
                  <a:t>Dept</a:t>
                </a:r>
                <a:endParaRPr lang="en-US" sz="619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316038" y="3891387"/>
                <a:ext cx="1620570" cy="497940"/>
              </a:xfrm>
              <a:prstGeom prst="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619" kern="0" dirty="0">
                    <a:solidFill>
                      <a:prstClr val="black"/>
                    </a:solidFill>
                    <a:latin typeface="Calibri" panose="020F0502020204030204"/>
                  </a:rPr>
                  <a:t>Communications &amp;</a:t>
                </a:r>
              </a:p>
              <a:p>
                <a:pPr algn="ctr" defTabSz="514350"/>
                <a:r>
                  <a:rPr lang="en-US" sz="619" kern="0" dirty="0">
                    <a:solidFill>
                      <a:prstClr val="black"/>
                    </a:solidFill>
                    <a:latin typeface="Calibri" panose="020F0502020204030204"/>
                  </a:rPr>
                  <a:t>Management Sys </a:t>
                </a:r>
                <a:r>
                  <a:rPr lang="en-US" sz="619" kern="0" dirty="0" err="1">
                    <a:solidFill>
                      <a:prstClr val="black"/>
                    </a:solidFill>
                    <a:latin typeface="Calibri" panose="020F0502020204030204"/>
                  </a:rPr>
                  <a:t>Dept</a:t>
                </a:r>
                <a:endParaRPr lang="en-US" sz="619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575059" y="4346415"/>
                <a:ext cx="1537859" cy="509536"/>
              </a:xfrm>
              <a:prstGeom prst="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50" kern="0" dirty="0">
                    <a:solidFill>
                      <a:prstClr val="black"/>
                    </a:solidFill>
                    <a:latin typeface="Calibri" panose="020F0502020204030204"/>
                  </a:rPr>
                  <a:t>S-6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575059" y="3711623"/>
                <a:ext cx="1537859" cy="492195"/>
              </a:xfrm>
              <a:prstGeom prst="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50" kern="0" dirty="0">
                    <a:solidFill>
                      <a:prstClr val="black"/>
                    </a:solidFill>
                    <a:latin typeface="Calibri" panose="020F0502020204030204"/>
                  </a:rPr>
                  <a:t>S-4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575535" y="3073557"/>
                <a:ext cx="1537383" cy="517714"/>
              </a:xfrm>
              <a:prstGeom prst="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50" kern="0" dirty="0">
                    <a:solidFill>
                      <a:prstClr val="black"/>
                    </a:solidFill>
                    <a:latin typeface="Calibri" panose="020F0502020204030204"/>
                  </a:rPr>
                  <a:t>S-2/3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582311" y="2472683"/>
                <a:ext cx="1530608" cy="504123"/>
              </a:xfrm>
              <a:prstGeom prst="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50" kern="0" dirty="0">
                    <a:solidFill>
                      <a:prstClr val="black"/>
                    </a:solidFill>
                    <a:latin typeface="Calibri" panose="020F0502020204030204"/>
                  </a:rPr>
                  <a:t>S-1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H="1">
                <a:off x="6247869" y="1720266"/>
                <a:ext cx="1" cy="578128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none" w="lg" len="med"/>
              </a:ln>
              <a:effectLst/>
            </p:spPr>
          </p:cxnSp>
          <p:cxnSp>
            <p:nvCxnSpPr>
              <p:cNvPr id="47" name="Straight Connector 46"/>
              <p:cNvCxnSpPr>
                <a:endCxn id="27" idx="0"/>
              </p:cNvCxnSpPr>
              <p:nvPr/>
            </p:nvCxnSpPr>
            <p:spPr>
              <a:xfrm>
                <a:off x="6247869" y="2306690"/>
                <a:ext cx="0" cy="18712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7497440" y="1243159"/>
                <a:ext cx="246630" cy="596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7497440" y="1770586"/>
                <a:ext cx="234600" cy="8487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7058154" y="1495456"/>
                <a:ext cx="439286" cy="331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6247869" y="3121991"/>
                <a:ext cx="1878454" cy="607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343389" y="2286001"/>
                <a:ext cx="0" cy="2318863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1343389" y="2723714"/>
                <a:ext cx="250119" cy="56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343389" y="3321131"/>
                <a:ext cx="250119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343389" y="4604864"/>
                <a:ext cx="247682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1343389" y="3973264"/>
                <a:ext cx="247682" cy="929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497440" y="1247403"/>
                <a:ext cx="0" cy="52742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none"/>
              </a:ln>
              <a:effectLst/>
            </p:spPr>
          </p:cxnSp>
          <p:cxnSp>
            <p:nvCxnSpPr>
              <p:cNvPr id="60" name="Straight Connector 59"/>
              <p:cNvCxnSpPr>
                <a:stCxn id="18" idx="0"/>
              </p:cNvCxnSpPr>
              <p:nvPr/>
            </p:nvCxnSpPr>
            <p:spPr>
              <a:xfrm flipH="1">
                <a:off x="6245293" y="-2008501"/>
                <a:ext cx="992" cy="326759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61" name="Straight Connector 60"/>
              <p:cNvCxnSpPr>
                <a:endCxn id="30" idx="0"/>
              </p:cNvCxnSpPr>
              <p:nvPr/>
            </p:nvCxnSpPr>
            <p:spPr>
              <a:xfrm>
                <a:off x="8126323" y="3121991"/>
                <a:ext cx="0" cy="1718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343389" y="2290098"/>
                <a:ext cx="8620851" cy="1659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w="lg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6247869" y="3008132"/>
                <a:ext cx="0" cy="285738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 w="lg" len="med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3268783" y="2274986"/>
                <a:ext cx="7817" cy="107310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" name="Straight Connector 64"/>
              <p:cNvCxnSpPr>
                <a:endCxn id="26" idx="1"/>
              </p:cNvCxnSpPr>
              <p:nvPr/>
            </p:nvCxnSpPr>
            <p:spPr>
              <a:xfrm flipV="1">
                <a:off x="3277500" y="2758095"/>
                <a:ext cx="181528" cy="331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66" name="Straight Connector 65"/>
              <p:cNvCxnSpPr>
                <a:endCxn id="33" idx="1"/>
              </p:cNvCxnSpPr>
              <p:nvPr/>
            </p:nvCxnSpPr>
            <p:spPr>
              <a:xfrm flipV="1">
                <a:off x="3230398" y="3315392"/>
                <a:ext cx="181528" cy="1398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5264036" y="3576958"/>
                <a:ext cx="9240" cy="239509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282505" y="4150604"/>
                <a:ext cx="177267" cy="44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282505" y="4748570"/>
                <a:ext cx="177267" cy="7148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5282505" y="5346087"/>
                <a:ext cx="177267" cy="1095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5265223" y="5943604"/>
                <a:ext cx="194549" cy="1069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7162852" y="3567722"/>
                <a:ext cx="7973" cy="180233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7170825" y="4176218"/>
                <a:ext cx="177267" cy="44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7170825" y="4774184"/>
                <a:ext cx="177267" cy="7148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7170825" y="5371701"/>
                <a:ext cx="177267" cy="1095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sp>
            <p:nvSpPr>
              <p:cNvPr id="76" name="Rectangle 75"/>
              <p:cNvSpPr/>
              <p:nvPr/>
            </p:nvSpPr>
            <p:spPr>
              <a:xfrm>
                <a:off x="9252157" y="3177659"/>
                <a:ext cx="1484267" cy="413656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675" kern="0" dirty="0">
                    <a:solidFill>
                      <a:prstClr val="black"/>
                    </a:solidFill>
                    <a:latin typeface="Calibri" panose="020F0502020204030204"/>
                  </a:rPr>
                  <a:t>TAC Officer Certification Course</a:t>
                </a:r>
              </a:p>
            </p:txBody>
          </p:sp>
          <p:cxnSp>
            <p:nvCxnSpPr>
              <p:cNvPr id="77" name="Straight Connector 76"/>
              <p:cNvCxnSpPr>
                <a:endCxn id="25" idx="1"/>
              </p:cNvCxnSpPr>
              <p:nvPr/>
            </p:nvCxnSpPr>
            <p:spPr>
              <a:xfrm>
                <a:off x="4925898" y="1506580"/>
                <a:ext cx="530540" cy="14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9964240" y="3010383"/>
                <a:ext cx="0" cy="17452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sp>
            <p:nvSpPr>
              <p:cNvPr id="79" name="Rectangle 78"/>
              <p:cNvSpPr/>
              <p:nvPr/>
            </p:nvSpPr>
            <p:spPr>
              <a:xfrm>
                <a:off x="1713278" y="5570354"/>
                <a:ext cx="169683" cy="151287"/>
              </a:xfrm>
              <a:prstGeom prst="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endParaRPr lang="en-US" sz="1013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882960" y="5492110"/>
                <a:ext cx="1640264" cy="413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14350"/>
                <a:r>
                  <a:rPr lang="en-US" sz="788" kern="0" dirty="0">
                    <a:solidFill>
                      <a:prstClr val="black"/>
                    </a:solidFill>
                    <a:latin typeface="Calibri" panose="020F0502020204030204"/>
                  </a:rPr>
                  <a:t>Coordinating Staff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14066" y="5836149"/>
                <a:ext cx="169683" cy="151287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endParaRPr lang="en-US" sz="1013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883748" y="5757905"/>
                <a:ext cx="1640264" cy="413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14350"/>
                <a:r>
                  <a:rPr lang="en-US" sz="788" kern="0" dirty="0">
                    <a:solidFill>
                      <a:prstClr val="black"/>
                    </a:solidFill>
                    <a:latin typeface="Calibri" panose="020F0502020204030204"/>
                  </a:rPr>
                  <a:t>Core Function Lead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713278" y="6133459"/>
                <a:ext cx="169683" cy="151287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endParaRPr lang="en-US" sz="1013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882960" y="6055215"/>
                <a:ext cx="1640264" cy="41390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defTabSz="514350"/>
                <a:r>
                  <a:rPr lang="en-US" sz="788" kern="0" dirty="0">
                    <a:solidFill>
                      <a:prstClr val="black"/>
                    </a:solidFill>
                    <a:latin typeface="Calibri" panose="020F0502020204030204"/>
                  </a:rPr>
                  <a:t>Special Staff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4937928" y="349807"/>
                <a:ext cx="7081" cy="154927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6" name="Rectangle 85"/>
              <p:cNvSpPr/>
              <p:nvPr/>
            </p:nvSpPr>
            <p:spPr>
              <a:xfrm>
                <a:off x="5459772" y="349807"/>
                <a:ext cx="1620570" cy="497940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317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1013" kern="0" dirty="0">
                    <a:solidFill>
                      <a:prstClr val="black"/>
                    </a:solidFill>
                    <a:latin typeface="Calibri" panose="020F0502020204030204"/>
                  </a:rPr>
                  <a:t>Commandant USAWOCC</a:t>
                </a: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>
                <a:off x="9964240" y="2306690"/>
                <a:ext cx="0" cy="17452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88" name="Elbow Connector 87"/>
              <p:cNvCxnSpPr>
                <a:stCxn id="86" idx="1"/>
              </p:cNvCxnSpPr>
              <p:nvPr/>
            </p:nvCxnSpPr>
            <p:spPr>
              <a:xfrm rot="10800000" flipV="1">
                <a:off x="5185506" y="598776"/>
                <a:ext cx="274267" cy="1689889"/>
              </a:xfrm>
              <a:prstGeom prst="bentConnector2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  <a:tailEnd type="triangle"/>
              </a:ln>
              <a:effectLst/>
            </p:spPr>
          </p:cxnSp>
          <p:cxnSp>
            <p:nvCxnSpPr>
              <p:cNvPr id="89" name="Elbow Connector 88"/>
              <p:cNvCxnSpPr>
                <a:stCxn id="86" idx="3"/>
              </p:cNvCxnSpPr>
              <p:nvPr/>
            </p:nvCxnSpPr>
            <p:spPr>
              <a:xfrm>
                <a:off x="7080342" y="598777"/>
                <a:ext cx="165019" cy="1687224"/>
              </a:xfrm>
              <a:prstGeom prst="bentConnector2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  <a:tailEnd type="triangle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414596" y="6541862"/>
                <a:ext cx="468365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sp>
            <p:nvSpPr>
              <p:cNvPr id="91" name="TextBox 90"/>
              <p:cNvSpPr txBox="1"/>
              <p:nvPr/>
            </p:nvSpPr>
            <p:spPr>
              <a:xfrm>
                <a:off x="1882960" y="6363695"/>
                <a:ext cx="1640264" cy="41390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defTabSz="514350"/>
                <a:r>
                  <a:rPr lang="en-US" sz="788" kern="0" dirty="0">
                    <a:solidFill>
                      <a:prstClr val="black"/>
                    </a:solidFill>
                    <a:latin typeface="Calibri" panose="020F0502020204030204"/>
                  </a:rPr>
                  <a:t>Coordinating Line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882960" y="5192197"/>
                <a:ext cx="2459916" cy="413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14350"/>
                <a:r>
                  <a:rPr lang="en-US" sz="788" kern="0" dirty="0">
                    <a:solidFill>
                      <a:prstClr val="black"/>
                    </a:solidFill>
                    <a:latin typeface="Calibri" panose="020F0502020204030204"/>
                  </a:rPr>
                  <a:t>Office of the Commandant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713277" y="5270080"/>
                <a:ext cx="169683" cy="151287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endParaRPr lang="en-US" sz="1013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494726" y="512251"/>
                <a:ext cx="1626252" cy="487782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E7E6E6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88" kern="0" dirty="0">
                    <a:solidFill>
                      <a:prstClr val="black"/>
                    </a:solidFill>
                    <a:latin typeface="Calibri" panose="020F0502020204030204"/>
                  </a:rPr>
                  <a:t>Sharp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576270" y="857361"/>
                <a:ext cx="1626252" cy="487782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E7E6E6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88" kern="0" dirty="0">
                    <a:solidFill>
                      <a:prstClr val="black"/>
                    </a:solidFill>
                    <a:latin typeface="Calibri" panose="020F0502020204030204"/>
                  </a:rPr>
                  <a:t>Equal Opportunity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702310" y="1242432"/>
                <a:ext cx="1626252" cy="487782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E7E6E6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88" kern="0" dirty="0">
                    <a:solidFill>
                      <a:prstClr val="black"/>
                    </a:solidFill>
                    <a:latin typeface="Calibri" panose="020F0502020204030204"/>
                  </a:rPr>
                  <a:t>Knowledge </a:t>
                </a:r>
                <a:r>
                  <a:rPr lang="en-US" sz="788" kern="0" dirty="0" err="1">
                    <a:solidFill>
                      <a:prstClr val="black"/>
                    </a:solidFill>
                    <a:latin typeface="Calibri" panose="020F0502020204030204"/>
                  </a:rPr>
                  <a:t>Mgmt</a:t>
                </a:r>
                <a:r>
                  <a:rPr lang="en-US" sz="788" kern="0" dirty="0">
                    <a:solidFill>
                      <a:prstClr val="black"/>
                    </a:solidFill>
                    <a:latin typeface="Calibri" panose="020F0502020204030204"/>
                  </a:rPr>
                  <a:t>/Futures</a:t>
                </a: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>
                <a:off x="4360491" y="1491182"/>
                <a:ext cx="565407" cy="3738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4068586" y="366727"/>
                <a:ext cx="869342" cy="1057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sp>
            <p:nvSpPr>
              <p:cNvPr id="99" name="Rectangle 98"/>
              <p:cNvSpPr/>
              <p:nvPr/>
            </p:nvSpPr>
            <p:spPr>
              <a:xfrm>
                <a:off x="2786921" y="1691547"/>
                <a:ext cx="1626252" cy="487782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E7E6E6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88" kern="0" dirty="0">
                    <a:solidFill>
                      <a:prstClr val="black"/>
                    </a:solidFill>
                    <a:latin typeface="Calibri" panose="020F0502020204030204"/>
                  </a:rPr>
                  <a:t>Safety </a:t>
                </a: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flipH="1" flipV="1">
                <a:off x="4120375" y="690679"/>
                <a:ext cx="821093" cy="68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>
              <a:xfrm flipH="1">
                <a:off x="4424430" y="1899078"/>
                <a:ext cx="546536" cy="251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>
              <a:xfrm flipH="1" flipV="1">
                <a:off x="4222211" y="1091617"/>
                <a:ext cx="726132" cy="229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5260675" y="3576958"/>
                <a:ext cx="195763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none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7146870" y="3582346"/>
                <a:ext cx="195763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none"/>
              </a:ln>
              <a:effectLst/>
            </p:spPr>
          </p:cxnSp>
          <p:sp>
            <p:nvSpPr>
              <p:cNvPr id="105" name="Rectangle 104"/>
              <p:cNvSpPr/>
              <p:nvPr/>
            </p:nvSpPr>
            <p:spPr>
              <a:xfrm>
                <a:off x="5437584" y="2481214"/>
                <a:ext cx="1620570" cy="497940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50" kern="0" dirty="0">
                    <a:solidFill>
                      <a:prstClr val="black"/>
                    </a:solidFill>
                    <a:latin typeface="Calibri" panose="020F0502020204030204"/>
                  </a:rPr>
                  <a:t>Director of Education &amp; Training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39594" y="3281274"/>
                <a:ext cx="1620570" cy="497940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50" kern="0" dirty="0">
                    <a:solidFill>
                      <a:prstClr val="black"/>
                    </a:solidFill>
                    <a:latin typeface="Calibri" panose="020F0502020204030204"/>
                  </a:rPr>
                  <a:t>Academic Operation Division</a:t>
                </a: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439594" y="5671342"/>
                <a:ext cx="1620570" cy="497940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50" kern="0" dirty="0">
                    <a:solidFill>
                      <a:prstClr val="black"/>
                    </a:solidFill>
                    <a:latin typeface="Calibri" panose="020F0502020204030204"/>
                  </a:rPr>
                  <a:t>WOILE</a:t>
                </a:r>
              </a:p>
              <a:p>
                <a:pPr algn="ctr" defTabSz="514350"/>
                <a:r>
                  <a:rPr lang="en-US" sz="750" kern="0" dirty="0">
                    <a:solidFill>
                      <a:prstClr val="black"/>
                    </a:solidFill>
                    <a:latin typeface="Calibri" panose="020F0502020204030204"/>
                  </a:rPr>
                  <a:t>Course Director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322886" y="3281274"/>
                <a:ext cx="1620570" cy="497940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50" kern="0" dirty="0">
                    <a:solidFill>
                      <a:prstClr val="black"/>
                    </a:solidFill>
                    <a:latin typeface="Calibri" panose="020F0502020204030204"/>
                  </a:rPr>
                  <a:t>Academic Instruction Division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439594" y="5073825"/>
                <a:ext cx="1620570" cy="497940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50" kern="0" dirty="0">
                    <a:solidFill>
                      <a:prstClr val="black"/>
                    </a:solidFill>
                    <a:latin typeface="Calibri" panose="020F0502020204030204"/>
                  </a:rPr>
                  <a:t>WOACC</a:t>
                </a:r>
              </a:p>
              <a:p>
                <a:pPr algn="ctr" defTabSz="514350"/>
                <a:r>
                  <a:rPr lang="en-US" sz="750" kern="0" dirty="0">
                    <a:solidFill>
                      <a:prstClr val="black"/>
                    </a:solidFill>
                    <a:latin typeface="Calibri" panose="020F0502020204030204"/>
                  </a:rPr>
                  <a:t>Course Director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439594" y="4476308"/>
                <a:ext cx="1620570" cy="497940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50" kern="0" dirty="0">
                    <a:solidFill>
                      <a:prstClr val="black"/>
                    </a:solidFill>
                    <a:latin typeface="Calibri" panose="020F0502020204030204"/>
                  </a:rPr>
                  <a:t>WOCS</a:t>
                </a:r>
              </a:p>
              <a:p>
                <a:pPr algn="ctr" defTabSz="514350"/>
                <a:r>
                  <a:rPr lang="en-US" sz="750" kern="0" dirty="0">
                    <a:solidFill>
                      <a:prstClr val="black"/>
                    </a:solidFill>
                    <a:latin typeface="Calibri" panose="020F0502020204030204"/>
                  </a:rPr>
                  <a:t>Course Director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5439594" y="3878791"/>
                <a:ext cx="1620570" cy="497940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50" kern="0" dirty="0">
                    <a:solidFill>
                      <a:prstClr val="black"/>
                    </a:solidFill>
                    <a:latin typeface="Calibri" panose="020F0502020204030204"/>
                  </a:rPr>
                  <a:t>Registrar/</a:t>
                </a:r>
              </a:p>
              <a:p>
                <a:pPr algn="ctr" defTabSz="514350"/>
                <a:r>
                  <a:rPr lang="en-US" sz="750" kern="0" dirty="0">
                    <a:solidFill>
                      <a:prstClr val="black"/>
                    </a:solidFill>
                    <a:latin typeface="Calibri" panose="020F0502020204030204"/>
                  </a:rPr>
                  <a:t>Student Services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322886" y="5073825"/>
                <a:ext cx="1620570" cy="497940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50" kern="0" dirty="0">
                    <a:solidFill>
                      <a:prstClr val="black"/>
                    </a:solidFill>
                    <a:latin typeface="Calibri" panose="020F0502020204030204"/>
                  </a:rPr>
                  <a:t>Applied Military History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316039" y="4476309"/>
                <a:ext cx="1620570" cy="497940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13" kern="0" dirty="0">
                    <a:solidFill>
                      <a:prstClr val="black"/>
                    </a:solidFill>
                    <a:latin typeface="Calibri" panose="020F0502020204030204"/>
                  </a:rPr>
                  <a:t>Department of Strategy and Doctrine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322886" y="3878791"/>
                <a:ext cx="1620570" cy="497940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/>
                <a:r>
                  <a:rPr lang="en-US" sz="750" kern="0" dirty="0">
                    <a:solidFill>
                      <a:prstClr val="black"/>
                    </a:solidFill>
                    <a:latin typeface="Calibri" panose="020F0502020204030204"/>
                  </a:rPr>
                  <a:t>Mission Command &amp; Leadership</a:t>
                </a: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6247869" y="3109395"/>
                <a:ext cx="2911327" cy="1259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6" name="Straight Connector 115"/>
              <p:cNvCxnSpPr>
                <a:endCxn id="108" idx="0"/>
              </p:cNvCxnSpPr>
              <p:nvPr/>
            </p:nvCxnSpPr>
            <p:spPr>
              <a:xfrm>
                <a:off x="8133171" y="3109395"/>
                <a:ext cx="0" cy="1718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6247869" y="2995536"/>
                <a:ext cx="0" cy="285738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 w="lg" len="med"/>
              </a:ln>
              <a:effectLst/>
            </p:spPr>
          </p:cxnSp>
          <p:cxnSp>
            <p:nvCxnSpPr>
              <p:cNvPr id="118" name="Straight Connector 117"/>
              <p:cNvCxnSpPr/>
              <p:nvPr/>
            </p:nvCxnSpPr>
            <p:spPr>
              <a:xfrm flipH="1">
                <a:off x="5264036" y="4137303"/>
                <a:ext cx="9240" cy="239509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5282505" y="4138008"/>
                <a:ext cx="177267" cy="44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5282505" y="4735974"/>
                <a:ext cx="177267" cy="7148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121" name="Straight Connector 120"/>
              <p:cNvCxnSpPr/>
              <p:nvPr/>
            </p:nvCxnSpPr>
            <p:spPr>
              <a:xfrm flipV="1">
                <a:off x="5282505" y="5333491"/>
                <a:ext cx="177267" cy="1095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5257991" y="6517829"/>
                <a:ext cx="194549" cy="1069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123" name="Straight Connector 122"/>
              <p:cNvCxnSpPr/>
              <p:nvPr/>
            </p:nvCxnSpPr>
            <p:spPr>
              <a:xfrm flipH="1">
                <a:off x="7162851" y="3555126"/>
                <a:ext cx="1" cy="182502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7170825" y="4163622"/>
                <a:ext cx="177267" cy="44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7170825" y="4761588"/>
                <a:ext cx="177267" cy="7148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7170825" y="5359105"/>
                <a:ext cx="177267" cy="1095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5260675" y="3564362"/>
                <a:ext cx="195763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none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7146870" y="3569750"/>
                <a:ext cx="195763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w="lg" len="med"/>
                <a:tailEnd type="none"/>
              </a:ln>
              <a:effectLst/>
            </p:spPr>
          </p:cxnSp>
        </p:grpSp>
        <p:pic>
          <p:nvPicPr>
            <p:cNvPr id="9" name="Picture 2" descr="CW5">
              <a:extLst>
                <a:ext uri="{FF2B5EF4-FFF2-40B4-BE49-F238E27FC236}">
                  <a16:creationId xmlns:a16="http://schemas.microsoft.com/office/drawing/2014/main" id="{EED40683-26C3-44A4-B492-0006B4D94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944" y="3088926"/>
              <a:ext cx="83903" cy="23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58777" y="2204652"/>
              <a:ext cx="231260" cy="263231"/>
            </a:xfrm>
            <a:prstGeom prst="rect">
              <a:avLst/>
            </a:prstGeom>
            <a:ln w="25400">
              <a:noFill/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5636353" y="1839538"/>
              <a:ext cx="432124" cy="263231"/>
              <a:chOff x="11730149" y="3004993"/>
              <a:chExt cx="576165" cy="34754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997968" y="3004993"/>
                <a:ext cx="308346" cy="347547"/>
              </a:xfrm>
              <a:prstGeom prst="rect">
                <a:avLst/>
              </a:prstGeom>
              <a:ln w="25400">
                <a:noFill/>
              </a:ln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730149" y="3004993"/>
                <a:ext cx="308346" cy="347547"/>
              </a:xfrm>
              <a:prstGeom prst="rect">
                <a:avLst/>
              </a:prstGeom>
              <a:ln w="25400">
                <a:noFill/>
              </a:ln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5624653" y="1453011"/>
              <a:ext cx="843840" cy="263626"/>
              <a:chOff x="11741853" y="2465531"/>
              <a:chExt cx="1125120" cy="34806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304413" y="2466052"/>
                <a:ext cx="308346" cy="347547"/>
              </a:xfrm>
              <a:prstGeom prst="rect">
                <a:avLst/>
              </a:prstGeom>
              <a:ln w="25400">
                <a:noFill/>
              </a:ln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019266" y="2466052"/>
                <a:ext cx="308346" cy="347547"/>
              </a:xfrm>
              <a:prstGeom prst="rect">
                <a:avLst/>
              </a:prstGeom>
              <a:ln w="25400">
                <a:noFill/>
              </a:ln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741853" y="2466052"/>
                <a:ext cx="308346" cy="347547"/>
              </a:xfrm>
              <a:prstGeom prst="rect">
                <a:avLst/>
              </a:prstGeom>
              <a:ln w="25400">
                <a:noFill/>
              </a:ln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558627" y="2465531"/>
                <a:ext cx="308346" cy="347547"/>
              </a:xfrm>
              <a:prstGeom prst="rect">
                <a:avLst/>
              </a:prstGeom>
              <a:ln w="25400">
                <a:noFill/>
              </a:ln>
            </p:spPr>
          </p:pic>
        </p:grpSp>
        <p:pic>
          <p:nvPicPr>
            <p:cNvPr id="14" name="Picture 2" descr="CW5">
              <a:extLst>
                <a:ext uri="{FF2B5EF4-FFF2-40B4-BE49-F238E27FC236}">
                  <a16:creationId xmlns:a16="http://schemas.microsoft.com/office/drawing/2014/main" id="{EED40683-26C3-44A4-B492-0006B4D94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042" y="2973235"/>
              <a:ext cx="83903" cy="23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CW5">
              <a:extLst>
                <a:ext uri="{FF2B5EF4-FFF2-40B4-BE49-F238E27FC236}">
                  <a16:creationId xmlns:a16="http://schemas.microsoft.com/office/drawing/2014/main" id="{EED40683-26C3-44A4-B492-0006B4D94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984" y="3275070"/>
              <a:ext cx="83903" cy="23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4535818" y="2230225"/>
              <a:ext cx="1018429" cy="2628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/>
                <a:t>ArmyU</a:t>
              </a:r>
              <a:endParaRPr lang="en-US" sz="1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18953" y="1814713"/>
              <a:ext cx="1006288" cy="341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CAC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06813" y="1394429"/>
              <a:ext cx="1052213" cy="3487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TRADOC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2032543" y="5806652"/>
              <a:ext cx="82120" cy="131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9438" y="2627764"/>
              <a:ext cx="439103" cy="233240"/>
            </a:xfrm>
            <a:prstGeom prst="rect">
              <a:avLst/>
            </a:prstGeom>
          </p:spPr>
        </p:pic>
        <p:sp>
          <p:nvSpPr>
            <p:cNvPr id="129" name="Rectangle 128"/>
            <p:cNvSpPr/>
            <p:nvPr/>
          </p:nvSpPr>
          <p:spPr>
            <a:xfrm>
              <a:off x="4552646" y="5659275"/>
              <a:ext cx="960420" cy="256951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/>
              <a:r>
                <a:rPr lang="en-US" sz="750" kern="0" dirty="0">
                  <a:solidFill>
                    <a:prstClr val="black"/>
                  </a:solidFill>
                  <a:latin typeface="Calibri" panose="020F0502020204030204"/>
                </a:rPr>
                <a:t>WOSSE</a:t>
              </a:r>
            </a:p>
            <a:p>
              <a:pPr algn="ctr" defTabSz="514350"/>
              <a:r>
                <a:rPr lang="en-US" sz="750" kern="0" dirty="0">
                  <a:solidFill>
                    <a:prstClr val="black"/>
                  </a:solidFill>
                  <a:latin typeface="Calibri" panose="020F0502020204030204"/>
                </a:rPr>
                <a:t>Course Director</a:t>
              </a:r>
            </a:p>
          </p:txBody>
        </p:sp>
        <p:cxnSp>
          <p:nvCxnSpPr>
            <p:cNvPr id="137" name="Straight Connector 136"/>
            <p:cNvCxnSpPr/>
            <p:nvPr/>
          </p:nvCxnSpPr>
          <p:spPr>
            <a:xfrm>
              <a:off x="6740288" y="4471232"/>
              <a:ext cx="1" cy="90136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>
            <a:xfrm>
              <a:off x="6741238" y="4721212"/>
              <a:ext cx="105056" cy="23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>
            <a:xfrm flipV="1">
              <a:off x="6741238" y="5029781"/>
              <a:ext cx="105056" cy="368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>
            <a:xfrm>
              <a:off x="6742755" y="5372596"/>
              <a:ext cx="13102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sp>
          <p:nvSpPr>
            <p:cNvPr id="142" name="Rectangle 141"/>
            <p:cNvSpPr/>
            <p:nvPr/>
          </p:nvSpPr>
          <p:spPr>
            <a:xfrm>
              <a:off x="6873796" y="5155289"/>
              <a:ext cx="923512" cy="256951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/>
              <a:r>
                <a:rPr lang="en-US" sz="600" kern="0" dirty="0">
                  <a:solidFill>
                    <a:prstClr val="black"/>
                  </a:solidFill>
                  <a:latin typeface="Calibri" panose="020F0502020204030204"/>
                </a:rPr>
                <a:t>Academic Research Chair Applied Military History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868329" y="4857731"/>
              <a:ext cx="928981" cy="256951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/>
              <a:r>
                <a:rPr lang="en-US" sz="600" kern="0" dirty="0">
                  <a:solidFill>
                    <a:prstClr val="black"/>
                  </a:solidFill>
                  <a:latin typeface="Calibri" panose="020F0502020204030204"/>
                </a:rPr>
                <a:t>Academic Research Chair Department of Strategy and Doctrin</a:t>
              </a:r>
              <a:r>
                <a:rPr lang="en-US" sz="713" kern="0" dirty="0">
                  <a:solidFill>
                    <a:prstClr val="black"/>
                  </a:solidFill>
                  <a:latin typeface="Calibri" panose="020F0502020204030204"/>
                </a:rPr>
                <a:t>e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857946" y="4545266"/>
              <a:ext cx="926879" cy="256951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/>
              <a:r>
                <a:rPr lang="en-US" sz="600" kern="0" dirty="0">
                  <a:solidFill>
                    <a:prstClr val="black"/>
                  </a:solidFill>
                  <a:latin typeface="Calibri" panose="020F0502020204030204"/>
                </a:rPr>
                <a:t>Academic Research Chair Mission Command &amp; Leadership</a:t>
              </a:r>
            </a:p>
          </p:txBody>
        </p:sp>
        <p:cxnSp>
          <p:nvCxnSpPr>
            <p:cNvPr id="149" name="Straight Connector 148"/>
            <p:cNvCxnSpPr/>
            <p:nvPr/>
          </p:nvCxnSpPr>
          <p:spPr>
            <a:xfrm flipH="1">
              <a:off x="6737817" y="4035403"/>
              <a:ext cx="3420" cy="45783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>
            <a:xfrm flipH="1">
              <a:off x="6601856" y="4590946"/>
              <a:ext cx="126651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>
            <a:xfrm flipH="1">
              <a:off x="6606778" y="4878453"/>
              <a:ext cx="114799" cy="1295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>
            <a:xfrm flipH="1">
              <a:off x="6606776" y="5183097"/>
              <a:ext cx="114798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AA445EE-B58E-0F87-0183-419D57BCBB59}"/>
              </a:ext>
            </a:extLst>
          </p:cNvPr>
          <p:cNvSpPr/>
          <p:nvPr/>
        </p:nvSpPr>
        <p:spPr>
          <a:xfrm>
            <a:off x="5513758" y="4283764"/>
            <a:ext cx="1674974" cy="1714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2B471F-4068-4DAC-2FE1-273F739EF96E}"/>
              </a:ext>
            </a:extLst>
          </p:cNvPr>
          <p:cNvSpPr/>
          <p:nvPr/>
        </p:nvSpPr>
        <p:spPr>
          <a:xfrm>
            <a:off x="7291741" y="4740715"/>
            <a:ext cx="1529125" cy="12826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9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575" y="111919"/>
            <a:ext cx="4800600" cy="457200"/>
          </a:xfrm>
        </p:spPr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&amp;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8" y="1682197"/>
            <a:ext cx="8259418" cy="382682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Mission: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Train, educate, and prepare Warrant Officer Candidates for appointment to WO1.  Educate and train Army Warrant Officers in the grade of CW2-CW5, at key points in their careers, in order to apply their technical expertise in support of leaders at the tactical through strategic levels.  IAW TR 10-5-4 and ICW TRADOC, CAC, and Army University, serve as the TRADOC executive agent for Warrant Officer common core education.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Faculty: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Mix of military, DA Civilian, and Contractor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TACs all military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Academic instructors are approx 40% Civilian: Prior Army, Navy, Marine Corps, Air Force, &amp; Coast Guard</a:t>
            </a:r>
          </a:p>
          <a:p>
            <a:pPr marL="342900" lvl="1" indent="0">
              <a:spcBef>
                <a:spcPts val="0"/>
              </a:spcBef>
              <a:buNone/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Three Academic Departments support five courses (WOCS, WOAC-CC DL, WOILE, WOSSE, TOCC)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lvl="2">
              <a:spcBef>
                <a:spcPts val="0"/>
              </a:spcBef>
            </a:pPr>
            <a:r>
              <a:rPr lang="en-US" sz="1600" dirty="0"/>
              <a:t>Mission Command &amp; Leadership (MCL) 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Department of Strategy &amp; Doctrine (DSD) 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Applied Military History (AMH) 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Accreditation: 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TRADOC Accreditation- Previous Accreditation JAN 21/ Next Accreditation JAN 24</a:t>
            </a:r>
          </a:p>
          <a:p>
            <a:pPr lvl="1">
              <a:spcBef>
                <a:spcPts val="0"/>
              </a:spcBef>
            </a:pP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908973" y="6575934"/>
            <a:ext cx="111120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Current as of: 18 JUL 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250" y="6460518"/>
            <a:ext cx="1657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POC: CW3 Nalls (S-3)</a:t>
            </a:r>
          </a:p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cornelius.u.nalls.mil@army.mil</a:t>
            </a:r>
          </a:p>
        </p:txBody>
      </p:sp>
    </p:spTree>
    <p:extLst>
      <p:ext uri="{BB962C8B-B14F-4D97-AF65-F5344CB8AC3E}">
        <p14:creationId xmlns:p14="http://schemas.microsoft.com/office/powerpoint/2010/main" val="22312843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+mn-lt"/>
              </a:rPr>
              <a:t>Army Modernization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98B1736-C4FF-96FF-3BED-644EDD4214A0}"/>
              </a:ext>
            </a:extLst>
          </p:cNvPr>
          <p:cNvGrpSpPr/>
          <p:nvPr/>
        </p:nvGrpSpPr>
        <p:grpSpPr>
          <a:xfrm>
            <a:off x="17664" y="617563"/>
            <a:ext cx="9108671" cy="6257608"/>
            <a:chOff x="1508801" y="639810"/>
            <a:chExt cx="9261767" cy="6118571"/>
          </a:xfrm>
        </p:grpSpPr>
        <p:sp>
          <p:nvSpPr>
            <p:cNvPr id="32" name="Rectangle 31"/>
            <p:cNvSpPr/>
            <p:nvPr/>
          </p:nvSpPr>
          <p:spPr>
            <a:xfrm>
              <a:off x="4594636" y="658265"/>
              <a:ext cx="3124369" cy="57273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64107" y="4420869"/>
              <a:ext cx="892400" cy="5938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Rectangle 28"/>
            <p:cNvSpPr/>
            <p:nvPr/>
          </p:nvSpPr>
          <p:spPr>
            <a:xfrm>
              <a:off x="1508801" y="658265"/>
              <a:ext cx="3083362" cy="5727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6291" y="1322991"/>
              <a:ext cx="1248451" cy="8082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4482" y="1424385"/>
              <a:ext cx="1790890" cy="9997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6564" y="4062821"/>
              <a:ext cx="1815261" cy="10163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7446" y="3259641"/>
              <a:ext cx="1420244" cy="10128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2829" y="4132858"/>
              <a:ext cx="542556" cy="7315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64107" y="1449954"/>
              <a:ext cx="668056" cy="70161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668939" y="965635"/>
              <a:ext cx="2763084" cy="27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Army optimized for COIN rotations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96603" y="2131282"/>
              <a:ext cx="2895561" cy="62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WFF sliced to BCTs for COIN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DIV/Corps not formations; LSCO capabilities limited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15028" y="2740381"/>
              <a:ext cx="2513107" cy="45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Adversaries building asymmetric A2AD capabilities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01751" y="4292921"/>
              <a:ext cx="1731189" cy="62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ADA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Precision missiles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EW and cyber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70291" y="5228046"/>
              <a:ext cx="1291998" cy="7235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596020" y="4907236"/>
              <a:ext cx="2742652" cy="27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Information technology revolution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15616" y="5228046"/>
              <a:ext cx="1415429" cy="746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Cyber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Space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Artificial Intel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61205" y="1079236"/>
              <a:ext cx="2591232" cy="300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Army re-focuses on LSCO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14986" y="2527417"/>
              <a:ext cx="2725329" cy="81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CAC LSCO Study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Russian aggression in Ukraine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NK2 War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Chinese aggression in SCS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19005" y="1146735"/>
              <a:ext cx="2948996" cy="300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Army 2030: MDO-Capable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59965" y="2275856"/>
              <a:ext cx="2804991" cy="108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Doctrine, Organizational, Training, and Leadership changes to optimize for LSCO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“Landing Spots” for materiel updates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Masses combat power at division and corps levels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96770" y="3748248"/>
              <a:ext cx="2824001" cy="300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MDO-Ready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46567" y="5129626"/>
              <a:ext cx="2824001" cy="81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Materiel solutions integrated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Refined doctrine, organizational, and training changes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Sets conditions for Army 2040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76045" y="3496645"/>
              <a:ext cx="2261521" cy="45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Army develops </a:t>
              </a:r>
            </a:p>
            <a:p>
              <a:pPr algn="ctr"/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Multi-Domain Operations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94155" y="5289254"/>
              <a:ext cx="2725328" cy="63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Integrates space, cyber domains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Evolution of combined arms doctrine – FM 3-0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74221" y="677764"/>
              <a:ext cx="1752519" cy="27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 Environment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55435" y="639810"/>
              <a:ext cx="2287140" cy="451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Army Addresses Gaps</a:t>
              </a:r>
            </a:p>
            <a:p>
              <a:pPr algn="ctr"/>
              <a:r>
                <a:rPr lang="en-US" sz="1200" b="1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LSCO Gaps (Min Growth)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27936" y="639810"/>
              <a:ext cx="2937021" cy="45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Integrating Future</a:t>
              </a:r>
            </a:p>
            <a:p>
              <a:pPr algn="ctr"/>
              <a:r>
                <a:rPr lang="en-US" sz="1200" b="1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Capabilities (Significant Growth)</a:t>
              </a:r>
            </a:p>
          </p:txBody>
        </p:sp>
        <p:sp>
          <p:nvSpPr>
            <p:cNvPr id="3" name="Down Arrow 2"/>
            <p:cNvSpPr/>
            <p:nvPr/>
          </p:nvSpPr>
          <p:spPr>
            <a:xfrm>
              <a:off x="9058976" y="3322463"/>
              <a:ext cx="299592" cy="381930"/>
            </a:xfrm>
            <a:prstGeom prst="down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08801" y="6036129"/>
              <a:ext cx="9159199" cy="72225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</a:rPr>
                <a:t>LSCO against a peer threat is also a Total Army, echeloned fight, which required analysis not only for the Division as a formation, but the capability and capacity of our Corps and priority Theater Army Headquarters to enable convergence and access to joint and multi-national capabilities.</a:t>
              </a:r>
              <a:endParaRPr lang="en-US" sz="1400" b="1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48E22-BBB0-5840-CD5E-53BB419F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F288AE-1A0B-479E-AB32-116F4187E394}" type="slidenum">
              <a:rPr lang="en-US" sz="1050" b="1">
                <a:solidFill>
                  <a:prstClr val="black"/>
                </a:solidFill>
              </a:rPr>
              <a:pPr algn="r"/>
              <a:t>5</a:t>
            </a:fld>
            <a:endParaRPr lang="en-US" sz="10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9532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C005-5244-A0E4-CCA6-FE90D23D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USAWOCC Strategy 2030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B2FB46-5EC5-84D3-E322-C94A57ABA490}"/>
              </a:ext>
            </a:extLst>
          </p:cNvPr>
          <p:cNvGrpSpPr/>
          <p:nvPr/>
        </p:nvGrpSpPr>
        <p:grpSpPr>
          <a:xfrm>
            <a:off x="280413" y="866274"/>
            <a:ext cx="8711187" cy="5915526"/>
            <a:chOff x="502002" y="2324100"/>
            <a:chExt cx="8489598" cy="44577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B2C36-2034-7EC9-D1AC-1851D2C25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002" y="2324100"/>
              <a:ext cx="8489598" cy="4457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093369-01D1-8E72-80BC-5F4DD3285F0F}"/>
                </a:ext>
              </a:extLst>
            </p:cNvPr>
            <p:cNvSpPr/>
            <p:nvPr/>
          </p:nvSpPr>
          <p:spPr>
            <a:xfrm>
              <a:off x="8753475" y="6400800"/>
              <a:ext cx="238125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06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B05B-BCDE-DF6F-6FA0-B40D948E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Core / PME </a:t>
            </a:r>
            <a:b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Phased Modernization Planning Phases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047588-C059-EE8E-6D59-EE7AAE897389}"/>
              </a:ext>
            </a:extLst>
          </p:cNvPr>
          <p:cNvSpPr/>
          <p:nvPr/>
        </p:nvSpPr>
        <p:spPr>
          <a:xfrm>
            <a:off x="117992" y="6459051"/>
            <a:ext cx="68635" cy="1174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7D7009-2ED8-22F8-30D4-1C7ED5BA1A3C}"/>
              </a:ext>
            </a:extLst>
          </p:cNvPr>
          <p:cNvSpPr/>
          <p:nvPr/>
        </p:nvSpPr>
        <p:spPr>
          <a:xfrm>
            <a:off x="113330" y="6663029"/>
            <a:ext cx="68635" cy="13179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3A275-20E1-72D1-6105-5726DCC2BD59}"/>
              </a:ext>
            </a:extLst>
          </p:cNvPr>
          <p:cNvSpPr txBox="1"/>
          <p:nvPr/>
        </p:nvSpPr>
        <p:spPr>
          <a:xfrm>
            <a:off x="181965" y="6554394"/>
            <a:ext cx="2907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Warrant Officer Common Core - USAWOCC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2B9E3C-5E4B-0A25-1D0F-F66B086E6918}"/>
              </a:ext>
            </a:extLst>
          </p:cNvPr>
          <p:cNvSpPr txBox="1"/>
          <p:nvPr/>
        </p:nvSpPr>
        <p:spPr>
          <a:xfrm>
            <a:off x="172641" y="6398068"/>
            <a:ext cx="3922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Technical Training – CAC / Centers of Excellence / Branches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132059-4096-C1CD-1465-CC0F5DA2EBF4}"/>
              </a:ext>
            </a:extLst>
          </p:cNvPr>
          <p:cNvSpPr/>
          <p:nvPr/>
        </p:nvSpPr>
        <p:spPr>
          <a:xfrm>
            <a:off x="810190" y="1162174"/>
            <a:ext cx="7461886" cy="2229152"/>
          </a:xfrm>
          <a:prstGeom prst="rect">
            <a:avLst/>
          </a:prstGeom>
          <a:noFill/>
        </p:spPr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ECAEC9D-72F3-B486-81FB-757B5AF9C9C2}"/>
              </a:ext>
            </a:extLst>
          </p:cNvPr>
          <p:cNvSpPr/>
          <p:nvPr/>
        </p:nvSpPr>
        <p:spPr>
          <a:xfrm>
            <a:off x="3156434" y="578771"/>
            <a:ext cx="2314893" cy="665349"/>
          </a:xfrm>
          <a:custGeom>
            <a:avLst/>
            <a:gdLst>
              <a:gd name="connsiteX0" fmla="*/ 0 w 1524599"/>
              <a:gd name="connsiteY0" fmla="*/ 0 h 789024"/>
              <a:gd name="connsiteX1" fmla="*/ 1524599 w 1524599"/>
              <a:gd name="connsiteY1" fmla="*/ 0 h 789024"/>
              <a:gd name="connsiteX2" fmla="*/ 1524599 w 1524599"/>
              <a:gd name="connsiteY2" fmla="*/ 789024 h 789024"/>
              <a:gd name="connsiteX3" fmla="*/ 0 w 1524599"/>
              <a:gd name="connsiteY3" fmla="*/ 789024 h 789024"/>
              <a:gd name="connsiteX4" fmla="*/ 0 w 1524599"/>
              <a:gd name="connsiteY4" fmla="*/ 0 h 78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599" h="789024">
                <a:moveTo>
                  <a:pt x="0" y="0"/>
                </a:moveTo>
                <a:lnTo>
                  <a:pt x="1524599" y="0"/>
                </a:lnTo>
                <a:lnTo>
                  <a:pt x="1524599" y="789024"/>
                </a:lnTo>
                <a:lnTo>
                  <a:pt x="0" y="7890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684" tIns="0" rIns="138684" bIns="138684" numCol="1" spcCol="1270" anchor="ctr" anchorCtr="0">
            <a:noAutofit/>
          </a:bodyPr>
          <a:lstStyle/>
          <a:p>
            <a:pPr algn="ctr" defTabSz="8667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Continuum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A240FE7-D1E8-6374-E66E-41DA6AA373B0}"/>
              </a:ext>
            </a:extLst>
          </p:cNvPr>
          <p:cNvSpPr/>
          <p:nvPr/>
        </p:nvSpPr>
        <p:spPr>
          <a:xfrm>
            <a:off x="3197006" y="3834127"/>
            <a:ext cx="2808107" cy="395284"/>
          </a:xfrm>
          <a:custGeom>
            <a:avLst/>
            <a:gdLst>
              <a:gd name="connsiteX0" fmla="*/ 0 w 1524599"/>
              <a:gd name="connsiteY0" fmla="*/ 0 h 789024"/>
              <a:gd name="connsiteX1" fmla="*/ 1524599 w 1524599"/>
              <a:gd name="connsiteY1" fmla="*/ 0 h 789024"/>
              <a:gd name="connsiteX2" fmla="*/ 1524599 w 1524599"/>
              <a:gd name="connsiteY2" fmla="*/ 789024 h 789024"/>
              <a:gd name="connsiteX3" fmla="*/ 0 w 1524599"/>
              <a:gd name="connsiteY3" fmla="*/ 789024 h 789024"/>
              <a:gd name="connsiteX4" fmla="*/ 0 w 1524599"/>
              <a:gd name="connsiteY4" fmla="*/ 0 h 78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599" h="789024">
                <a:moveTo>
                  <a:pt x="0" y="0"/>
                </a:moveTo>
                <a:lnTo>
                  <a:pt x="1524599" y="0"/>
                </a:lnTo>
                <a:lnTo>
                  <a:pt x="1524599" y="789024"/>
                </a:lnTo>
                <a:lnTo>
                  <a:pt x="0" y="7890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684" tIns="0" rIns="138684" bIns="138684" numCol="1" spcCol="1270" anchor="ctr" anchorCtr="0">
            <a:noAutofit/>
          </a:bodyPr>
          <a:lstStyle/>
          <a:p>
            <a:pPr algn="ctr" defTabSz="8667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Modernized Continuum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8A146F6-CD4B-9B75-A2E0-211AE6791202}"/>
              </a:ext>
            </a:extLst>
          </p:cNvPr>
          <p:cNvSpPr/>
          <p:nvPr/>
        </p:nvSpPr>
        <p:spPr>
          <a:xfrm>
            <a:off x="351178" y="3958807"/>
            <a:ext cx="8258300" cy="2180418"/>
          </a:xfrm>
          <a:prstGeom prst="rect">
            <a:avLst/>
          </a:prstGeom>
          <a:noFill/>
        </p:spPr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1C2FB39-E376-BA00-FA10-FA03E063FA7B}"/>
              </a:ext>
            </a:extLst>
          </p:cNvPr>
          <p:cNvGrpSpPr/>
          <p:nvPr/>
        </p:nvGrpSpPr>
        <p:grpSpPr>
          <a:xfrm>
            <a:off x="322066" y="1079721"/>
            <a:ext cx="8499867" cy="1700707"/>
            <a:chOff x="342900" y="1458190"/>
            <a:chExt cx="8499867" cy="1532209"/>
          </a:xfrm>
        </p:grpSpPr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97C1F50E-4371-B150-35CA-496DDADE4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2123495"/>
              <a:ext cx="8255035" cy="279670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BF02C4F-A284-430A-8D2F-60D85B9F5D3B}"/>
                </a:ext>
              </a:extLst>
            </p:cNvPr>
            <p:cNvSpPr/>
            <p:nvPr/>
          </p:nvSpPr>
          <p:spPr>
            <a:xfrm>
              <a:off x="356023" y="1909662"/>
              <a:ext cx="869195" cy="654944"/>
            </a:xfrm>
            <a:custGeom>
              <a:avLst/>
              <a:gdLst>
                <a:gd name="connsiteX0" fmla="*/ 0 w 941675"/>
                <a:gd name="connsiteY0" fmla="*/ 77669 h 776685"/>
                <a:gd name="connsiteX1" fmla="*/ 77669 w 941675"/>
                <a:gd name="connsiteY1" fmla="*/ 0 h 776685"/>
                <a:gd name="connsiteX2" fmla="*/ 864007 w 941675"/>
                <a:gd name="connsiteY2" fmla="*/ 0 h 776685"/>
                <a:gd name="connsiteX3" fmla="*/ 941676 w 941675"/>
                <a:gd name="connsiteY3" fmla="*/ 77669 h 776685"/>
                <a:gd name="connsiteX4" fmla="*/ 941675 w 941675"/>
                <a:gd name="connsiteY4" fmla="*/ 699017 h 776685"/>
                <a:gd name="connsiteX5" fmla="*/ 864006 w 941675"/>
                <a:gd name="connsiteY5" fmla="*/ 776686 h 776685"/>
                <a:gd name="connsiteX6" fmla="*/ 77669 w 941675"/>
                <a:gd name="connsiteY6" fmla="*/ 776685 h 776685"/>
                <a:gd name="connsiteX7" fmla="*/ 0 w 941675"/>
                <a:gd name="connsiteY7" fmla="*/ 699016 h 776685"/>
                <a:gd name="connsiteX8" fmla="*/ 0 w 941675"/>
                <a:gd name="connsiteY8" fmla="*/ 77669 h 77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1675" h="776685">
                  <a:moveTo>
                    <a:pt x="0" y="77669"/>
                  </a:moveTo>
                  <a:cubicBezTo>
                    <a:pt x="0" y="34774"/>
                    <a:pt x="34774" y="0"/>
                    <a:pt x="77669" y="0"/>
                  </a:cubicBezTo>
                  <a:lnTo>
                    <a:pt x="864007" y="0"/>
                  </a:lnTo>
                  <a:cubicBezTo>
                    <a:pt x="906902" y="0"/>
                    <a:pt x="941676" y="34774"/>
                    <a:pt x="941676" y="77669"/>
                  </a:cubicBezTo>
                  <a:cubicBezTo>
                    <a:pt x="941676" y="284785"/>
                    <a:pt x="941675" y="491901"/>
                    <a:pt x="941675" y="699017"/>
                  </a:cubicBezTo>
                  <a:cubicBezTo>
                    <a:pt x="941675" y="741912"/>
                    <a:pt x="906901" y="776686"/>
                    <a:pt x="864006" y="776686"/>
                  </a:cubicBezTo>
                  <a:lnTo>
                    <a:pt x="77669" y="776685"/>
                  </a:lnTo>
                  <a:cubicBezTo>
                    <a:pt x="34774" y="776685"/>
                    <a:pt x="0" y="741911"/>
                    <a:pt x="0" y="699016"/>
                  </a:cubicBezTo>
                  <a:lnTo>
                    <a:pt x="0" y="77669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07" tIns="23407" rIns="23407" bIns="148232" numCol="1" spcCol="1270" anchor="t" anchorCtr="0">
              <a:noAutofit/>
            </a:bodyPr>
            <a:lstStyle/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Leadership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Advisor</a:t>
              </a:r>
            </a:p>
          </p:txBody>
        </p:sp>
        <p:sp>
          <p:nvSpPr>
            <p:cNvPr id="6" name="Shape 5">
              <a:extLst>
                <a:ext uri="{FF2B5EF4-FFF2-40B4-BE49-F238E27FC236}">
                  <a16:creationId xmlns:a16="http://schemas.microsoft.com/office/drawing/2014/main" id="{07C3747C-62DC-92D6-FB73-578D80099F97}"/>
                </a:ext>
              </a:extLst>
            </p:cNvPr>
            <p:cNvSpPr/>
            <p:nvPr/>
          </p:nvSpPr>
          <p:spPr>
            <a:xfrm>
              <a:off x="813176" y="1962913"/>
              <a:ext cx="1124689" cy="1027486"/>
            </a:xfrm>
            <a:prstGeom prst="leftCircularArrow">
              <a:avLst>
                <a:gd name="adj1" fmla="val 4621"/>
                <a:gd name="adj2" fmla="val 589177"/>
                <a:gd name="adj3" fmla="val 2364687"/>
                <a:gd name="adj4" fmla="val 9024489"/>
                <a:gd name="adj5" fmla="val 5391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6AC2DF-161A-EB81-3D50-ED72B012048C}"/>
                </a:ext>
              </a:extLst>
            </p:cNvPr>
            <p:cNvSpPr/>
            <p:nvPr/>
          </p:nvSpPr>
          <p:spPr>
            <a:xfrm>
              <a:off x="549175" y="2424263"/>
              <a:ext cx="772617" cy="280691"/>
            </a:xfrm>
            <a:custGeom>
              <a:avLst/>
              <a:gdLst>
                <a:gd name="connsiteX0" fmla="*/ 0 w 837044"/>
                <a:gd name="connsiteY0" fmla="*/ 33287 h 332865"/>
                <a:gd name="connsiteX1" fmla="*/ 33287 w 837044"/>
                <a:gd name="connsiteY1" fmla="*/ 0 h 332865"/>
                <a:gd name="connsiteX2" fmla="*/ 803758 w 837044"/>
                <a:gd name="connsiteY2" fmla="*/ 0 h 332865"/>
                <a:gd name="connsiteX3" fmla="*/ 837045 w 837044"/>
                <a:gd name="connsiteY3" fmla="*/ 33287 h 332865"/>
                <a:gd name="connsiteX4" fmla="*/ 837044 w 837044"/>
                <a:gd name="connsiteY4" fmla="*/ 299579 h 332865"/>
                <a:gd name="connsiteX5" fmla="*/ 803757 w 837044"/>
                <a:gd name="connsiteY5" fmla="*/ 332866 h 332865"/>
                <a:gd name="connsiteX6" fmla="*/ 33287 w 837044"/>
                <a:gd name="connsiteY6" fmla="*/ 332865 h 332865"/>
                <a:gd name="connsiteX7" fmla="*/ 0 w 837044"/>
                <a:gd name="connsiteY7" fmla="*/ 299578 h 332865"/>
                <a:gd name="connsiteX8" fmla="*/ 0 w 837044"/>
                <a:gd name="connsiteY8" fmla="*/ 33287 h 33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044" h="332865">
                  <a:moveTo>
                    <a:pt x="0" y="33287"/>
                  </a:moveTo>
                  <a:cubicBezTo>
                    <a:pt x="0" y="14903"/>
                    <a:pt x="14903" y="0"/>
                    <a:pt x="33287" y="0"/>
                  </a:cubicBezTo>
                  <a:lnTo>
                    <a:pt x="803758" y="0"/>
                  </a:lnTo>
                  <a:cubicBezTo>
                    <a:pt x="822142" y="0"/>
                    <a:pt x="837045" y="14903"/>
                    <a:pt x="837045" y="33287"/>
                  </a:cubicBezTo>
                  <a:cubicBezTo>
                    <a:pt x="837045" y="122051"/>
                    <a:pt x="837044" y="210815"/>
                    <a:pt x="837044" y="299579"/>
                  </a:cubicBezTo>
                  <a:cubicBezTo>
                    <a:pt x="837044" y="317963"/>
                    <a:pt x="822141" y="332866"/>
                    <a:pt x="803757" y="332866"/>
                  </a:cubicBezTo>
                  <a:lnTo>
                    <a:pt x="33287" y="332865"/>
                  </a:lnTo>
                  <a:cubicBezTo>
                    <a:pt x="14903" y="332865"/>
                    <a:pt x="0" y="317962"/>
                    <a:pt x="0" y="299578"/>
                  </a:cubicBezTo>
                  <a:lnTo>
                    <a:pt x="0" y="33287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9" tIns="16837" rIns="21599" bIns="16837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WOCS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B8767BF-1365-B00B-360E-1576E85E2916}"/>
                </a:ext>
              </a:extLst>
            </p:cNvPr>
            <p:cNvSpPr/>
            <p:nvPr/>
          </p:nvSpPr>
          <p:spPr>
            <a:xfrm>
              <a:off x="1639658" y="1916540"/>
              <a:ext cx="869195" cy="654944"/>
            </a:xfrm>
            <a:custGeom>
              <a:avLst/>
              <a:gdLst>
                <a:gd name="connsiteX0" fmla="*/ 0 w 941675"/>
                <a:gd name="connsiteY0" fmla="*/ 77669 h 776685"/>
                <a:gd name="connsiteX1" fmla="*/ 77669 w 941675"/>
                <a:gd name="connsiteY1" fmla="*/ 0 h 776685"/>
                <a:gd name="connsiteX2" fmla="*/ 864007 w 941675"/>
                <a:gd name="connsiteY2" fmla="*/ 0 h 776685"/>
                <a:gd name="connsiteX3" fmla="*/ 941676 w 941675"/>
                <a:gd name="connsiteY3" fmla="*/ 77669 h 776685"/>
                <a:gd name="connsiteX4" fmla="*/ 941675 w 941675"/>
                <a:gd name="connsiteY4" fmla="*/ 699017 h 776685"/>
                <a:gd name="connsiteX5" fmla="*/ 864006 w 941675"/>
                <a:gd name="connsiteY5" fmla="*/ 776686 h 776685"/>
                <a:gd name="connsiteX6" fmla="*/ 77669 w 941675"/>
                <a:gd name="connsiteY6" fmla="*/ 776685 h 776685"/>
                <a:gd name="connsiteX7" fmla="*/ 0 w 941675"/>
                <a:gd name="connsiteY7" fmla="*/ 699016 h 776685"/>
                <a:gd name="connsiteX8" fmla="*/ 0 w 941675"/>
                <a:gd name="connsiteY8" fmla="*/ 77669 h 77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1675" h="776685">
                  <a:moveTo>
                    <a:pt x="0" y="77669"/>
                  </a:moveTo>
                  <a:cubicBezTo>
                    <a:pt x="0" y="34774"/>
                    <a:pt x="34774" y="0"/>
                    <a:pt x="77669" y="0"/>
                  </a:cubicBezTo>
                  <a:lnTo>
                    <a:pt x="864007" y="0"/>
                  </a:lnTo>
                  <a:cubicBezTo>
                    <a:pt x="906902" y="0"/>
                    <a:pt x="941676" y="34774"/>
                    <a:pt x="941676" y="77669"/>
                  </a:cubicBezTo>
                  <a:cubicBezTo>
                    <a:pt x="941676" y="284785"/>
                    <a:pt x="941675" y="491901"/>
                    <a:pt x="941675" y="699017"/>
                  </a:cubicBezTo>
                  <a:cubicBezTo>
                    <a:pt x="941675" y="741912"/>
                    <a:pt x="906901" y="776686"/>
                    <a:pt x="864006" y="776686"/>
                  </a:cubicBezTo>
                  <a:lnTo>
                    <a:pt x="77669" y="776685"/>
                  </a:lnTo>
                  <a:cubicBezTo>
                    <a:pt x="34774" y="776685"/>
                    <a:pt x="0" y="741911"/>
                    <a:pt x="0" y="699016"/>
                  </a:cubicBezTo>
                  <a:lnTo>
                    <a:pt x="0" y="77669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07" tIns="148232" rIns="23407" bIns="23407" numCol="1" spcCol="1270" anchor="t" anchorCtr="0">
              <a:noAutofit/>
            </a:bodyPr>
            <a:lstStyle/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Leadership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Advisor</a:t>
              </a:r>
            </a:p>
          </p:txBody>
        </p:sp>
        <p:sp>
          <p:nvSpPr>
            <p:cNvPr id="9" name="Arrow: Circular 8">
              <a:extLst>
                <a:ext uri="{FF2B5EF4-FFF2-40B4-BE49-F238E27FC236}">
                  <a16:creationId xmlns:a16="http://schemas.microsoft.com/office/drawing/2014/main" id="{AD852ED6-31E6-DC24-BEE6-FAEB80A04476}"/>
                </a:ext>
              </a:extLst>
            </p:cNvPr>
            <p:cNvSpPr/>
            <p:nvPr/>
          </p:nvSpPr>
          <p:spPr>
            <a:xfrm>
              <a:off x="2094818" y="1458190"/>
              <a:ext cx="1235752" cy="1128949"/>
            </a:xfrm>
            <a:prstGeom prst="circularArrow">
              <a:avLst>
                <a:gd name="adj1" fmla="val 4206"/>
                <a:gd name="adj2" fmla="val 530793"/>
                <a:gd name="adj3" fmla="val 19293697"/>
                <a:gd name="adj4" fmla="val 12575511"/>
                <a:gd name="adj5" fmla="val 4907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86EA54-4933-2D53-3091-B7B72121C9B5}"/>
                </a:ext>
              </a:extLst>
            </p:cNvPr>
            <p:cNvSpPr/>
            <p:nvPr/>
          </p:nvSpPr>
          <p:spPr>
            <a:xfrm>
              <a:off x="1838061" y="1769319"/>
              <a:ext cx="772617" cy="280691"/>
            </a:xfrm>
            <a:custGeom>
              <a:avLst/>
              <a:gdLst>
                <a:gd name="connsiteX0" fmla="*/ 0 w 837044"/>
                <a:gd name="connsiteY0" fmla="*/ 33287 h 332865"/>
                <a:gd name="connsiteX1" fmla="*/ 33287 w 837044"/>
                <a:gd name="connsiteY1" fmla="*/ 0 h 332865"/>
                <a:gd name="connsiteX2" fmla="*/ 803758 w 837044"/>
                <a:gd name="connsiteY2" fmla="*/ 0 h 332865"/>
                <a:gd name="connsiteX3" fmla="*/ 837045 w 837044"/>
                <a:gd name="connsiteY3" fmla="*/ 33287 h 332865"/>
                <a:gd name="connsiteX4" fmla="*/ 837044 w 837044"/>
                <a:gd name="connsiteY4" fmla="*/ 299579 h 332865"/>
                <a:gd name="connsiteX5" fmla="*/ 803757 w 837044"/>
                <a:gd name="connsiteY5" fmla="*/ 332866 h 332865"/>
                <a:gd name="connsiteX6" fmla="*/ 33287 w 837044"/>
                <a:gd name="connsiteY6" fmla="*/ 332865 h 332865"/>
                <a:gd name="connsiteX7" fmla="*/ 0 w 837044"/>
                <a:gd name="connsiteY7" fmla="*/ 299578 h 332865"/>
                <a:gd name="connsiteX8" fmla="*/ 0 w 837044"/>
                <a:gd name="connsiteY8" fmla="*/ 33287 h 33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044" h="332865">
                  <a:moveTo>
                    <a:pt x="0" y="33287"/>
                  </a:moveTo>
                  <a:cubicBezTo>
                    <a:pt x="0" y="14903"/>
                    <a:pt x="14903" y="0"/>
                    <a:pt x="33287" y="0"/>
                  </a:cubicBezTo>
                  <a:lnTo>
                    <a:pt x="803758" y="0"/>
                  </a:lnTo>
                  <a:cubicBezTo>
                    <a:pt x="822142" y="0"/>
                    <a:pt x="837045" y="14903"/>
                    <a:pt x="837045" y="33287"/>
                  </a:cubicBezTo>
                  <a:cubicBezTo>
                    <a:pt x="837045" y="122051"/>
                    <a:pt x="837044" y="210815"/>
                    <a:pt x="837044" y="299579"/>
                  </a:cubicBezTo>
                  <a:cubicBezTo>
                    <a:pt x="837044" y="317963"/>
                    <a:pt x="822141" y="332866"/>
                    <a:pt x="803757" y="332866"/>
                  </a:cubicBezTo>
                  <a:lnTo>
                    <a:pt x="33287" y="332865"/>
                  </a:lnTo>
                  <a:cubicBezTo>
                    <a:pt x="14903" y="332865"/>
                    <a:pt x="0" y="317962"/>
                    <a:pt x="0" y="299578"/>
                  </a:cubicBezTo>
                  <a:lnTo>
                    <a:pt x="0" y="33287"/>
                  </a:lnTo>
                  <a:close/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9" tIns="16837" rIns="21599" bIns="16837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WOBC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799BF38-9180-0A75-C14A-6A9380E0725C}"/>
                </a:ext>
              </a:extLst>
            </p:cNvPr>
            <p:cNvSpPr/>
            <p:nvPr/>
          </p:nvSpPr>
          <p:spPr>
            <a:xfrm>
              <a:off x="2913173" y="1909662"/>
              <a:ext cx="787028" cy="654944"/>
            </a:xfrm>
            <a:custGeom>
              <a:avLst/>
              <a:gdLst>
                <a:gd name="connsiteX0" fmla="*/ 0 w 941675"/>
                <a:gd name="connsiteY0" fmla="*/ 77669 h 776685"/>
                <a:gd name="connsiteX1" fmla="*/ 77669 w 941675"/>
                <a:gd name="connsiteY1" fmla="*/ 0 h 776685"/>
                <a:gd name="connsiteX2" fmla="*/ 864007 w 941675"/>
                <a:gd name="connsiteY2" fmla="*/ 0 h 776685"/>
                <a:gd name="connsiteX3" fmla="*/ 941676 w 941675"/>
                <a:gd name="connsiteY3" fmla="*/ 77669 h 776685"/>
                <a:gd name="connsiteX4" fmla="*/ 941675 w 941675"/>
                <a:gd name="connsiteY4" fmla="*/ 699017 h 776685"/>
                <a:gd name="connsiteX5" fmla="*/ 864006 w 941675"/>
                <a:gd name="connsiteY5" fmla="*/ 776686 h 776685"/>
                <a:gd name="connsiteX6" fmla="*/ 77669 w 941675"/>
                <a:gd name="connsiteY6" fmla="*/ 776685 h 776685"/>
                <a:gd name="connsiteX7" fmla="*/ 0 w 941675"/>
                <a:gd name="connsiteY7" fmla="*/ 699016 h 776685"/>
                <a:gd name="connsiteX8" fmla="*/ 0 w 941675"/>
                <a:gd name="connsiteY8" fmla="*/ 77669 h 77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1675" h="776685">
                  <a:moveTo>
                    <a:pt x="0" y="77669"/>
                  </a:moveTo>
                  <a:cubicBezTo>
                    <a:pt x="0" y="34774"/>
                    <a:pt x="34774" y="0"/>
                    <a:pt x="77669" y="0"/>
                  </a:cubicBezTo>
                  <a:lnTo>
                    <a:pt x="864007" y="0"/>
                  </a:lnTo>
                  <a:cubicBezTo>
                    <a:pt x="906902" y="0"/>
                    <a:pt x="941676" y="34774"/>
                    <a:pt x="941676" y="77669"/>
                  </a:cubicBezTo>
                  <a:cubicBezTo>
                    <a:pt x="941676" y="284785"/>
                    <a:pt x="941675" y="491901"/>
                    <a:pt x="941675" y="699017"/>
                  </a:cubicBezTo>
                  <a:cubicBezTo>
                    <a:pt x="941675" y="741912"/>
                    <a:pt x="906901" y="776686"/>
                    <a:pt x="864006" y="776686"/>
                  </a:cubicBezTo>
                  <a:lnTo>
                    <a:pt x="77669" y="776685"/>
                  </a:lnTo>
                  <a:cubicBezTo>
                    <a:pt x="34774" y="776685"/>
                    <a:pt x="0" y="741911"/>
                    <a:pt x="0" y="699016"/>
                  </a:cubicBezTo>
                  <a:lnTo>
                    <a:pt x="0" y="77669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07" tIns="23407" rIns="23407" bIns="148232" numCol="1" spcCol="1270" anchor="t" anchorCtr="0">
              <a:noAutofit/>
            </a:bodyPr>
            <a:lstStyle/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  <a:endParaRPr lang="en-US" sz="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Communications</a:t>
              </a:r>
              <a:endParaRPr lang="en-US" sz="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Leadership</a:t>
              </a:r>
              <a:endParaRPr lang="en-US" sz="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Advisor</a:t>
              </a:r>
            </a:p>
          </p:txBody>
        </p:sp>
        <p:sp>
          <p:nvSpPr>
            <p:cNvPr id="12" name="Shape 11">
              <a:extLst>
                <a:ext uri="{FF2B5EF4-FFF2-40B4-BE49-F238E27FC236}">
                  <a16:creationId xmlns:a16="http://schemas.microsoft.com/office/drawing/2014/main" id="{7604214E-9685-01EB-B708-8E6597ACBE82}"/>
                </a:ext>
              </a:extLst>
            </p:cNvPr>
            <p:cNvSpPr/>
            <p:nvPr/>
          </p:nvSpPr>
          <p:spPr>
            <a:xfrm>
              <a:off x="3370325" y="1962913"/>
              <a:ext cx="1124689" cy="1027486"/>
            </a:xfrm>
            <a:prstGeom prst="leftCircularArrow">
              <a:avLst>
                <a:gd name="adj1" fmla="val 4621"/>
                <a:gd name="adj2" fmla="val 589177"/>
                <a:gd name="adj3" fmla="val 2364687"/>
                <a:gd name="adj4" fmla="val 9024489"/>
                <a:gd name="adj5" fmla="val 5391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0609A87-B004-6647-2B90-EC1446BFC412}"/>
                </a:ext>
              </a:extLst>
            </p:cNvPr>
            <p:cNvSpPr/>
            <p:nvPr/>
          </p:nvSpPr>
          <p:spPr>
            <a:xfrm>
              <a:off x="3082482" y="2424263"/>
              <a:ext cx="772617" cy="280691"/>
            </a:xfrm>
            <a:custGeom>
              <a:avLst/>
              <a:gdLst>
                <a:gd name="connsiteX0" fmla="*/ 0 w 837044"/>
                <a:gd name="connsiteY0" fmla="*/ 33287 h 332865"/>
                <a:gd name="connsiteX1" fmla="*/ 33287 w 837044"/>
                <a:gd name="connsiteY1" fmla="*/ 0 h 332865"/>
                <a:gd name="connsiteX2" fmla="*/ 803758 w 837044"/>
                <a:gd name="connsiteY2" fmla="*/ 0 h 332865"/>
                <a:gd name="connsiteX3" fmla="*/ 837045 w 837044"/>
                <a:gd name="connsiteY3" fmla="*/ 33287 h 332865"/>
                <a:gd name="connsiteX4" fmla="*/ 837044 w 837044"/>
                <a:gd name="connsiteY4" fmla="*/ 299579 h 332865"/>
                <a:gd name="connsiteX5" fmla="*/ 803757 w 837044"/>
                <a:gd name="connsiteY5" fmla="*/ 332866 h 332865"/>
                <a:gd name="connsiteX6" fmla="*/ 33287 w 837044"/>
                <a:gd name="connsiteY6" fmla="*/ 332865 h 332865"/>
                <a:gd name="connsiteX7" fmla="*/ 0 w 837044"/>
                <a:gd name="connsiteY7" fmla="*/ 299578 h 332865"/>
                <a:gd name="connsiteX8" fmla="*/ 0 w 837044"/>
                <a:gd name="connsiteY8" fmla="*/ 33287 h 33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044" h="332865">
                  <a:moveTo>
                    <a:pt x="0" y="33287"/>
                  </a:moveTo>
                  <a:cubicBezTo>
                    <a:pt x="0" y="14903"/>
                    <a:pt x="14903" y="0"/>
                    <a:pt x="33287" y="0"/>
                  </a:cubicBezTo>
                  <a:lnTo>
                    <a:pt x="803758" y="0"/>
                  </a:lnTo>
                  <a:cubicBezTo>
                    <a:pt x="822142" y="0"/>
                    <a:pt x="837045" y="14903"/>
                    <a:pt x="837045" y="33287"/>
                  </a:cubicBezTo>
                  <a:cubicBezTo>
                    <a:pt x="837045" y="122051"/>
                    <a:pt x="837044" y="210815"/>
                    <a:pt x="837044" y="299579"/>
                  </a:cubicBezTo>
                  <a:cubicBezTo>
                    <a:pt x="837044" y="317963"/>
                    <a:pt x="822141" y="332866"/>
                    <a:pt x="803757" y="332866"/>
                  </a:cubicBezTo>
                  <a:lnTo>
                    <a:pt x="33287" y="332865"/>
                  </a:lnTo>
                  <a:cubicBezTo>
                    <a:pt x="14903" y="332865"/>
                    <a:pt x="0" y="317962"/>
                    <a:pt x="0" y="299578"/>
                  </a:cubicBezTo>
                  <a:lnTo>
                    <a:pt x="0" y="33287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9" tIns="16837" rIns="21599" bIns="16837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WOACC (DL)</a:t>
              </a:r>
              <a:endParaRPr lang="en-US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573ACAE-A134-2D29-94A4-35AF5E8DBD02}"/>
                </a:ext>
              </a:extLst>
            </p:cNvPr>
            <p:cNvSpPr/>
            <p:nvPr/>
          </p:nvSpPr>
          <p:spPr>
            <a:xfrm>
              <a:off x="4263943" y="1909662"/>
              <a:ext cx="869195" cy="654944"/>
            </a:xfrm>
            <a:custGeom>
              <a:avLst/>
              <a:gdLst>
                <a:gd name="connsiteX0" fmla="*/ 0 w 941675"/>
                <a:gd name="connsiteY0" fmla="*/ 77669 h 776685"/>
                <a:gd name="connsiteX1" fmla="*/ 77669 w 941675"/>
                <a:gd name="connsiteY1" fmla="*/ 0 h 776685"/>
                <a:gd name="connsiteX2" fmla="*/ 864007 w 941675"/>
                <a:gd name="connsiteY2" fmla="*/ 0 h 776685"/>
                <a:gd name="connsiteX3" fmla="*/ 941676 w 941675"/>
                <a:gd name="connsiteY3" fmla="*/ 77669 h 776685"/>
                <a:gd name="connsiteX4" fmla="*/ 941675 w 941675"/>
                <a:gd name="connsiteY4" fmla="*/ 699017 h 776685"/>
                <a:gd name="connsiteX5" fmla="*/ 864006 w 941675"/>
                <a:gd name="connsiteY5" fmla="*/ 776686 h 776685"/>
                <a:gd name="connsiteX6" fmla="*/ 77669 w 941675"/>
                <a:gd name="connsiteY6" fmla="*/ 776685 h 776685"/>
                <a:gd name="connsiteX7" fmla="*/ 0 w 941675"/>
                <a:gd name="connsiteY7" fmla="*/ 699016 h 776685"/>
                <a:gd name="connsiteX8" fmla="*/ 0 w 941675"/>
                <a:gd name="connsiteY8" fmla="*/ 77669 h 77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1675" h="776685">
                  <a:moveTo>
                    <a:pt x="0" y="77669"/>
                  </a:moveTo>
                  <a:cubicBezTo>
                    <a:pt x="0" y="34774"/>
                    <a:pt x="34774" y="0"/>
                    <a:pt x="77669" y="0"/>
                  </a:cubicBezTo>
                  <a:lnTo>
                    <a:pt x="864007" y="0"/>
                  </a:lnTo>
                  <a:cubicBezTo>
                    <a:pt x="906902" y="0"/>
                    <a:pt x="941676" y="34774"/>
                    <a:pt x="941676" y="77669"/>
                  </a:cubicBezTo>
                  <a:cubicBezTo>
                    <a:pt x="941676" y="284785"/>
                    <a:pt x="941675" y="491901"/>
                    <a:pt x="941675" y="699017"/>
                  </a:cubicBezTo>
                  <a:cubicBezTo>
                    <a:pt x="941675" y="741912"/>
                    <a:pt x="906901" y="776686"/>
                    <a:pt x="864006" y="776686"/>
                  </a:cubicBezTo>
                  <a:lnTo>
                    <a:pt x="77669" y="776685"/>
                  </a:lnTo>
                  <a:cubicBezTo>
                    <a:pt x="34774" y="776685"/>
                    <a:pt x="0" y="741911"/>
                    <a:pt x="0" y="699016"/>
                  </a:cubicBezTo>
                  <a:lnTo>
                    <a:pt x="0" y="77669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07" tIns="148232" rIns="23407" bIns="23407" numCol="1" spcCol="1270" anchor="t" anchorCtr="0">
              <a:noAutofit/>
            </a:bodyPr>
            <a:lstStyle/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Advisor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Leadership</a:t>
              </a:r>
            </a:p>
          </p:txBody>
        </p:sp>
        <p:sp>
          <p:nvSpPr>
            <p:cNvPr id="94" name="Arrow: Circular 93">
              <a:extLst>
                <a:ext uri="{FF2B5EF4-FFF2-40B4-BE49-F238E27FC236}">
                  <a16:creationId xmlns:a16="http://schemas.microsoft.com/office/drawing/2014/main" id="{3F8FA151-B0F7-746D-027B-19DFC9C3BCF7}"/>
                </a:ext>
              </a:extLst>
            </p:cNvPr>
            <p:cNvSpPr/>
            <p:nvPr/>
          </p:nvSpPr>
          <p:spPr>
            <a:xfrm>
              <a:off x="4713851" y="1458190"/>
              <a:ext cx="1235752" cy="1128949"/>
            </a:xfrm>
            <a:prstGeom prst="circularArrow">
              <a:avLst>
                <a:gd name="adj1" fmla="val 4206"/>
                <a:gd name="adj2" fmla="val 530793"/>
                <a:gd name="adj3" fmla="val 19293697"/>
                <a:gd name="adj4" fmla="val 12575511"/>
                <a:gd name="adj5" fmla="val 4907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30A8C6B-3761-2CDF-5AE4-2B290E655F0F}"/>
                </a:ext>
              </a:extLst>
            </p:cNvPr>
            <p:cNvSpPr/>
            <p:nvPr/>
          </p:nvSpPr>
          <p:spPr>
            <a:xfrm>
              <a:off x="4457094" y="1769319"/>
              <a:ext cx="772617" cy="280691"/>
            </a:xfrm>
            <a:custGeom>
              <a:avLst/>
              <a:gdLst>
                <a:gd name="connsiteX0" fmla="*/ 0 w 837044"/>
                <a:gd name="connsiteY0" fmla="*/ 33287 h 332865"/>
                <a:gd name="connsiteX1" fmla="*/ 33287 w 837044"/>
                <a:gd name="connsiteY1" fmla="*/ 0 h 332865"/>
                <a:gd name="connsiteX2" fmla="*/ 803758 w 837044"/>
                <a:gd name="connsiteY2" fmla="*/ 0 h 332865"/>
                <a:gd name="connsiteX3" fmla="*/ 837045 w 837044"/>
                <a:gd name="connsiteY3" fmla="*/ 33287 h 332865"/>
                <a:gd name="connsiteX4" fmla="*/ 837044 w 837044"/>
                <a:gd name="connsiteY4" fmla="*/ 299579 h 332865"/>
                <a:gd name="connsiteX5" fmla="*/ 803757 w 837044"/>
                <a:gd name="connsiteY5" fmla="*/ 332866 h 332865"/>
                <a:gd name="connsiteX6" fmla="*/ 33287 w 837044"/>
                <a:gd name="connsiteY6" fmla="*/ 332865 h 332865"/>
                <a:gd name="connsiteX7" fmla="*/ 0 w 837044"/>
                <a:gd name="connsiteY7" fmla="*/ 299578 h 332865"/>
                <a:gd name="connsiteX8" fmla="*/ 0 w 837044"/>
                <a:gd name="connsiteY8" fmla="*/ 33287 h 33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044" h="332865">
                  <a:moveTo>
                    <a:pt x="0" y="33287"/>
                  </a:moveTo>
                  <a:cubicBezTo>
                    <a:pt x="0" y="14903"/>
                    <a:pt x="14903" y="0"/>
                    <a:pt x="33287" y="0"/>
                  </a:cubicBezTo>
                  <a:lnTo>
                    <a:pt x="803758" y="0"/>
                  </a:lnTo>
                  <a:cubicBezTo>
                    <a:pt x="822142" y="0"/>
                    <a:pt x="837045" y="14903"/>
                    <a:pt x="837045" y="33287"/>
                  </a:cubicBezTo>
                  <a:cubicBezTo>
                    <a:pt x="837045" y="122051"/>
                    <a:pt x="837044" y="210815"/>
                    <a:pt x="837044" y="299579"/>
                  </a:cubicBezTo>
                  <a:cubicBezTo>
                    <a:pt x="837044" y="317963"/>
                    <a:pt x="822141" y="332866"/>
                    <a:pt x="803757" y="332866"/>
                  </a:cubicBezTo>
                  <a:lnTo>
                    <a:pt x="33287" y="332865"/>
                  </a:lnTo>
                  <a:cubicBezTo>
                    <a:pt x="14903" y="332865"/>
                    <a:pt x="0" y="317962"/>
                    <a:pt x="0" y="299578"/>
                  </a:cubicBezTo>
                  <a:lnTo>
                    <a:pt x="0" y="33287"/>
                  </a:lnTo>
                  <a:close/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42" tIns="14932" rIns="18742" bIns="14932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WOAC</a:t>
              </a:r>
              <a:endParaRPr lang="en-US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10F7775-D150-582A-4308-FFC8563DEB0B}"/>
                </a:ext>
              </a:extLst>
            </p:cNvPr>
            <p:cNvSpPr/>
            <p:nvPr/>
          </p:nvSpPr>
          <p:spPr>
            <a:xfrm>
              <a:off x="5676583" y="1909662"/>
              <a:ext cx="869195" cy="654944"/>
            </a:xfrm>
            <a:custGeom>
              <a:avLst/>
              <a:gdLst>
                <a:gd name="connsiteX0" fmla="*/ 0 w 941675"/>
                <a:gd name="connsiteY0" fmla="*/ 77669 h 776685"/>
                <a:gd name="connsiteX1" fmla="*/ 77669 w 941675"/>
                <a:gd name="connsiteY1" fmla="*/ 0 h 776685"/>
                <a:gd name="connsiteX2" fmla="*/ 864007 w 941675"/>
                <a:gd name="connsiteY2" fmla="*/ 0 h 776685"/>
                <a:gd name="connsiteX3" fmla="*/ 941676 w 941675"/>
                <a:gd name="connsiteY3" fmla="*/ 77669 h 776685"/>
                <a:gd name="connsiteX4" fmla="*/ 941675 w 941675"/>
                <a:gd name="connsiteY4" fmla="*/ 699017 h 776685"/>
                <a:gd name="connsiteX5" fmla="*/ 864006 w 941675"/>
                <a:gd name="connsiteY5" fmla="*/ 776686 h 776685"/>
                <a:gd name="connsiteX6" fmla="*/ 77669 w 941675"/>
                <a:gd name="connsiteY6" fmla="*/ 776685 h 776685"/>
                <a:gd name="connsiteX7" fmla="*/ 0 w 941675"/>
                <a:gd name="connsiteY7" fmla="*/ 699016 h 776685"/>
                <a:gd name="connsiteX8" fmla="*/ 0 w 941675"/>
                <a:gd name="connsiteY8" fmla="*/ 77669 h 77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1675" h="776685">
                  <a:moveTo>
                    <a:pt x="0" y="77669"/>
                  </a:moveTo>
                  <a:cubicBezTo>
                    <a:pt x="0" y="34774"/>
                    <a:pt x="34774" y="0"/>
                    <a:pt x="77669" y="0"/>
                  </a:cubicBezTo>
                  <a:lnTo>
                    <a:pt x="864007" y="0"/>
                  </a:lnTo>
                  <a:cubicBezTo>
                    <a:pt x="906902" y="0"/>
                    <a:pt x="941676" y="34774"/>
                    <a:pt x="941676" y="77669"/>
                  </a:cubicBezTo>
                  <a:cubicBezTo>
                    <a:pt x="941676" y="284785"/>
                    <a:pt x="941675" y="491901"/>
                    <a:pt x="941675" y="699017"/>
                  </a:cubicBezTo>
                  <a:cubicBezTo>
                    <a:pt x="941675" y="741912"/>
                    <a:pt x="906901" y="776686"/>
                    <a:pt x="864006" y="776686"/>
                  </a:cubicBezTo>
                  <a:lnTo>
                    <a:pt x="77669" y="776685"/>
                  </a:lnTo>
                  <a:cubicBezTo>
                    <a:pt x="34774" y="776685"/>
                    <a:pt x="0" y="741911"/>
                    <a:pt x="0" y="699016"/>
                  </a:cubicBezTo>
                  <a:lnTo>
                    <a:pt x="0" y="77669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07" tIns="23407" rIns="23407" bIns="148232" numCol="1" spcCol="1270" anchor="t" anchorCtr="0">
              <a:noAutofit/>
            </a:bodyPr>
            <a:lstStyle/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Advisor</a:t>
              </a:r>
              <a:endParaRPr lang="en-US" sz="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Leadership</a:t>
              </a:r>
              <a:endParaRPr lang="en-US" sz="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Shape 96">
              <a:extLst>
                <a:ext uri="{FF2B5EF4-FFF2-40B4-BE49-F238E27FC236}">
                  <a16:creationId xmlns:a16="http://schemas.microsoft.com/office/drawing/2014/main" id="{9A79EDF5-F43B-FFAD-D817-BB4B9E65B8D2}"/>
                </a:ext>
              </a:extLst>
            </p:cNvPr>
            <p:cNvSpPr/>
            <p:nvPr/>
          </p:nvSpPr>
          <p:spPr>
            <a:xfrm>
              <a:off x="6133736" y="1962913"/>
              <a:ext cx="1124689" cy="1027486"/>
            </a:xfrm>
            <a:prstGeom prst="leftCircularArrow">
              <a:avLst>
                <a:gd name="adj1" fmla="val 4621"/>
                <a:gd name="adj2" fmla="val 589177"/>
                <a:gd name="adj3" fmla="val 2364687"/>
                <a:gd name="adj4" fmla="val 9024489"/>
                <a:gd name="adj5" fmla="val 5391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8B35306-8A20-E462-DF74-510188F67834}"/>
                </a:ext>
              </a:extLst>
            </p:cNvPr>
            <p:cNvSpPr/>
            <p:nvPr/>
          </p:nvSpPr>
          <p:spPr>
            <a:xfrm>
              <a:off x="5869734" y="2424263"/>
              <a:ext cx="772617" cy="280691"/>
            </a:xfrm>
            <a:custGeom>
              <a:avLst/>
              <a:gdLst>
                <a:gd name="connsiteX0" fmla="*/ 0 w 837044"/>
                <a:gd name="connsiteY0" fmla="*/ 33287 h 332865"/>
                <a:gd name="connsiteX1" fmla="*/ 33287 w 837044"/>
                <a:gd name="connsiteY1" fmla="*/ 0 h 332865"/>
                <a:gd name="connsiteX2" fmla="*/ 803758 w 837044"/>
                <a:gd name="connsiteY2" fmla="*/ 0 h 332865"/>
                <a:gd name="connsiteX3" fmla="*/ 837045 w 837044"/>
                <a:gd name="connsiteY3" fmla="*/ 33287 h 332865"/>
                <a:gd name="connsiteX4" fmla="*/ 837044 w 837044"/>
                <a:gd name="connsiteY4" fmla="*/ 299579 h 332865"/>
                <a:gd name="connsiteX5" fmla="*/ 803757 w 837044"/>
                <a:gd name="connsiteY5" fmla="*/ 332866 h 332865"/>
                <a:gd name="connsiteX6" fmla="*/ 33287 w 837044"/>
                <a:gd name="connsiteY6" fmla="*/ 332865 h 332865"/>
                <a:gd name="connsiteX7" fmla="*/ 0 w 837044"/>
                <a:gd name="connsiteY7" fmla="*/ 299578 h 332865"/>
                <a:gd name="connsiteX8" fmla="*/ 0 w 837044"/>
                <a:gd name="connsiteY8" fmla="*/ 33287 h 33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044" h="332865">
                  <a:moveTo>
                    <a:pt x="0" y="33287"/>
                  </a:moveTo>
                  <a:cubicBezTo>
                    <a:pt x="0" y="14903"/>
                    <a:pt x="14903" y="0"/>
                    <a:pt x="33287" y="0"/>
                  </a:cubicBezTo>
                  <a:lnTo>
                    <a:pt x="803758" y="0"/>
                  </a:lnTo>
                  <a:cubicBezTo>
                    <a:pt x="822142" y="0"/>
                    <a:pt x="837045" y="14903"/>
                    <a:pt x="837045" y="33287"/>
                  </a:cubicBezTo>
                  <a:cubicBezTo>
                    <a:pt x="837045" y="122051"/>
                    <a:pt x="837044" y="210815"/>
                    <a:pt x="837044" y="299579"/>
                  </a:cubicBezTo>
                  <a:cubicBezTo>
                    <a:pt x="837044" y="317963"/>
                    <a:pt x="822141" y="332866"/>
                    <a:pt x="803757" y="332866"/>
                  </a:cubicBezTo>
                  <a:lnTo>
                    <a:pt x="33287" y="332865"/>
                  </a:lnTo>
                  <a:cubicBezTo>
                    <a:pt x="14903" y="332865"/>
                    <a:pt x="0" y="317962"/>
                    <a:pt x="0" y="299578"/>
                  </a:cubicBezTo>
                  <a:lnTo>
                    <a:pt x="0" y="33287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42" tIns="14932" rIns="18742" bIns="14932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WOILE</a:t>
              </a:r>
              <a:endParaRPr lang="en-US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E8F2080-E06C-82EB-A441-8A7A8370A652}"/>
                </a:ext>
              </a:extLst>
            </p:cNvPr>
            <p:cNvSpPr/>
            <p:nvPr/>
          </p:nvSpPr>
          <p:spPr>
            <a:xfrm>
              <a:off x="6999845" y="1944037"/>
              <a:ext cx="869195" cy="654944"/>
            </a:xfrm>
            <a:custGeom>
              <a:avLst/>
              <a:gdLst>
                <a:gd name="connsiteX0" fmla="*/ 0 w 941675"/>
                <a:gd name="connsiteY0" fmla="*/ 77669 h 776685"/>
                <a:gd name="connsiteX1" fmla="*/ 77669 w 941675"/>
                <a:gd name="connsiteY1" fmla="*/ 0 h 776685"/>
                <a:gd name="connsiteX2" fmla="*/ 864007 w 941675"/>
                <a:gd name="connsiteY2" fmla="*/ 0 h 776685"/>
                <a:gd name="connsiteX3" fmla="*/ 941676 w 941675"/>
                <a:gd name="connsiteY3" fmla="*/ 77669 h 776685"/>
                <a:gd name="connsiteX4" fmla="*/ 941675 w 941675"/>
                <a:gd name="connsiteY4" fmla="*/ 699017 h 776685"/>
                <a:gd name="connsiteX5" fmla="*/ 864006 w 941675"/>
                <a:gd name="connsiteY5" fmla="*/ 776686 h 776685"/>
                <a:gd name="connsiteX6" fmla="*/ 77669 w 941675"/>
                <a:gd name="connsiteY6" fmla="*/ 776685 h 776685"/>
                <a:gd name="connsiteX7" fmla="*/ 0 w 941675"/>
                <a:gd name="connsiteY7" fmla="*/ 699016 h 776685"/>
                <a:gd name="connsiteX8" fmla="*/ 0 w 941675"/>
                <a:gd name="connsiteY8" fmla="*/ 77669 h 77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1675" h="776685">
                  <a:moveTo>
                    <a:pt x="0" y="77669"/>
                  </a:moveTo>
                  <a:cubicBezTo>
                    <a:pt x="0" y="34774"/>
                    <a:pt x="34774" y="0"/>
                    <a:pt x="77669" y="0"/>
                  </a:cubicBezTo>
                  <a:lnTo>
                    <a:pt x="864007" y="0"/>
                  </a:lnTo>
                  <a:cubicBezTo>
                    <a:pt x="906902" y="0"/>
                    <a:pt x="941676" y="34774"/>
                    <a:pt x="941676" y="77669"/>
                  </a:cubicBezTo>
                  <a:cubicBezTo>
                    <a:pt x="941676" y="284785"/>
                    <a:pt x="941675" y="491901"/>
                    <a:pt x="941675" y="699017"/>
                  </a:cubicBezTo>
                  <a:cubicBezTo>
                    <a:pt x="941675" y="741912"/>
                    <a:pt x="906901" y="776686"/>
                    <a:pt x="864006" y="776686"/>
                  </a:cubicBezTo>
                  <a:lnTo>
                    <a:pt x="77669" y="776685"/>
                  </a:lnTo>
                  <a:cubicBezTo>
                    <a:pt x="34774" y="776685"/>
                    <a:pt x="0" y="741911"/>
                    <a:pt x="0" y="699016"/>
                  </a:cubicBezTo>
                  <a:lnTo>
                    <a:pt x="0" y="77669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07" tIns="148232" rIns="23407" bIns="23407" numCol="1" spcCol="1270" anchor="t" anchorCtr="0">
              <a:noAutofit/>
            </a:bodyPr>
            <a:lstStyle/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Advisor</a:t>
              </a:r>
              <a:endParaRPr lang="en-US" sz="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  <a:endParaRPr lang="en-US" sz="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600" b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Leadership</a:t>
              </a:r>
              <a:endParaRPr lang="en-US" sz="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Arrow: Circular 99">
              <a:extLst>
                <a:ext uri="{FF2B5EF4-FFF2-40B4-BE49-F238E27FC236}">
                  <a16:creationId xmlns:a16="http://schemas.microsoft.com/office/drawing/2014/main" id="{DBA8BD77-5D4B-0F5C-8458-65A3CC9E18F2}"/>
                </a:ext>
              </a:extLst>
            </p:cNvPr>
            <p:cNvSpPr/>
            <p:nvPr/>
          </p:nvSpPr>
          <p:spPr>
            <a:xfrm>
              <a:off x="7449753" y="1458190"/>
              <a:ext cx="1235752" cy="1128949"/>
            </a:xfrm>
            <a:prstGeom prst="circularArrow">
              <a:avLst>
                <a:gd name="adj1" fmla="val 4206"/>
                <a:gd name="adj2" fmla="val 530793"/>
                <a:gd name="adj3" fmla="val 19293697"/>
                <a:gd name="adj4" fmla="val 12575511"/>
                <a:gd name="adj5" fmla="val 4907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E7526D7-5A6E-37EE-9DA0-C53860180F5F}"/>
                </a:ext>
              </a:extLst>
            </p:cNvPr>
            <p:cNvSpPr/>
            <p:nvPr/>
          </p:nvSpPr>
          <p:spPr>
            <a:xfrm>
              <a:off x="7174401" y="1777469"/>
              <a:ext cx="772617" cy="280691"/>
            </a:xfrm>
            <a:custGeom>
              <a:avLst/>
              <a:gdLst>
                <a:gd name="connsiteX0" fmla="*/ 0 w 837044"/>
                <a:gd name="connsiteY0" fmla="*/ 33287 h 332865"/>
                <a:gd name="connsiteX1" fmla="*/ 33287 w 837044"/>
                <a:gd name="connsiteY1" fmla="*/ 0 h 332865"/>
                <a:gd name="connsiteX2" fmla="*/ 803758 w 837044"/>
                <a:gd name="connsiteY2" fmla="*/ 0 h 332865"/>
                <a:gd name="connsiteX3" fmla="*/ 837045 w 837044"/>
                <a:gd name="connsiteY3" fmla="*/ 33287 h 332865"/>
                <a:gd name="connsiteX4" fmla="*/ 837044 w 837044"/>
                <a:gd name="connsiteY4" fmla="*/ 299579 h 332865"/>
                <a:gd name="connsiteX5" fmla="*/ 803757 w 837044"/>
                <a:gd name="connsiteY5" fmla="*/ 332866 h 332865"/>
                <a:gd name="connsiteX6" fmla="*/ 33287 w 837044"/>
                <a:gd name="connsiteY6" fmla="*/ 332865 h 332865"/>
                <a:gd name="connsiteX7" fmla="*/ 0 w 837044"/>
                <a:gd name="connsiteY7" fmla="*/ 299578 h 332865"/>
                <a:gd name="connsiteX8" fmla="*/ 0 w 837044"/>
                <a:gd name="connsiteY8" fmla="*/ 33287 h 33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044" h="332865">
                  <a:moveTo>
                    <a:pt x="0" y="33287"/>
                  </a:moveTo>
                  <a:cubicBezTo>
                    <a:pt x="0" y="14903"/>
                    <a:pt x="14903" y="0"/>
                    <a:pt x="33287" y="0"/>
                  </a:cubicBezTo>
                  <a:lnTo>
                    <a:pt x="803758" y="0"/>
                  </a:lnTo>
                  <a:cubicBezTo>
                    <a:pt x="822142" y="0"/>
                    <a:pt x="837045" y="14903"/>
                    <a:pt x="837045" y="33287"/>
                  </a:cubicBezTo>
                  <a:cubicBezTo>
                    <a:pt x="837045" y="122051"/>
                    <a:pt x="837044" y="210815"/>
                    <a:pt x="837044" y="299579"/>
                  </a:cubicBezTo>
                  <a:cubicBezTo>
                    <a:pt x="837044" y="317963"/>
                    <a:pt x="822141" y="332866"/>
                    <a:pt x="803757" y="332866"/>
                  </a:cubicBezTo>
                  <a:lnTo>
                    <a:pt x="33287" y="332865"/>
                  </a:lnTo>
                  <a:cubicBezTo>
                    <a:pt x="14903" y="332865"/>
                    <a:pt x="0" y="317962"/>
                    <a:pt x="0" y="299578"/>
                  </a:cubicBezTo>
                  <a:lnTo>
                    <a:pt x="0" y="33287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42" tIns="14932" rIns="18742" bIns="14932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WOSSE 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B1AE899-047A-CF9D-A4FE-5A4F9FF64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095" y="2328824"/>
              <a:ext cx="205073" cy="72421"/>
            </a:xfrm>
            <a:prstGeom prst="rect">
              <a:avLst/>
            </a:prstGeom>
          </p:spPr>
        </p:pic>
        <p:pic>
          <p:nvPicPr>
            <p:cNvPr id="33" name="Picture 2" descr="See the source image">
              <a:extLst>
                <a:ext uri="{FF2B5EF4-FFF2-40B4-BE49-F238E27FC236}">
                  <a16:creationId xmlns:a16="http://schemas.microsoft.com/office/drawing/2014/main" id="{6317963B-0C13-971D-E8A7-AD4800DF6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60827" y="1795271"/>
              <a:ext cx="73614" cy="216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47FE04C-6090-A5E3-6DD4-A747F2D41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1587" y="1876444"/>
              <a:ext cx="73614" cy="21693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A398A61-FA46-FD4A-00C3-DB8F14823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83397" y="2495122"/>
              <a:ext cx="71806" cy="21161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8923548-51BA-FBF5-CBEC-527B45A69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15428" y="1831014"/>
              <a:ext cx="73075" cy="215353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2F4F4E2-2EEA-54E9-B741-DA30BBF1A731}"/>
                </a:ext>
              </a:extLst>
            </p:cNvPr>
            <p:cNvSpPr txBox="1"/>
            <p:nvPr/>
          </p:nvSpPr>
          <p:spPr>
            <a:xfrm>
              <a:off x="975064" y="2719963"/>
              <a:ext cx="7292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Leader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BCA08B0-4ACF-DAF4-1C89-C41C122755CF}"/>
                </a:ext>
              </a:extLst>
            </p:cNvPr>
            <p:cNvSpPr txBox="1"/>
            <p:nvPr/>
          </p:nvSpPr>
          <p:spPr>
            <a:xfrm>
              <a:off x="915731" y="2767256"/>
              <a:ext cx="8751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AAE3F85-7F2C-6F91-0B57-DF5F8EBC096F}"/>
                </a:ext>
              </a:extLst>
            </p:cNvPr>
            <p:cNvSpPr txBox="1"/>
            <p:nvPr/>
          </p:nvSpPr>
          <p:spPr>
            <a:xfrm>
              <a:off x="2261944" y="1579778"/>
              <a:ext cx="8751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Communicator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66B8D4-A91F-3D4C-C91E-859C625CD67A}"/>
                </a:ext>
              </a:extLst>
            </p:cNvPr>
            <p:cNvSpPr txBox="1"/>
            <p:nvPr/>
          </p:nvSpPr>
          <p:spPr>
            <a:xfrm>
              <a:off x="3459752" y="2710327"/>
              <a:ext cx="8751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Communicator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E354FC-92BA-703F-614D-9B0928581740}"/>
                </a:ext>
              </a:extLst>
            </p:cNvPr>
            <p:cNvSpPr txBox="1"/>
            <p:nvPr/>
          </p:nvSpPr>
          <p:spPr>
            <a:xfrm>
              <a:off x="3532700" y="2756073"/>
              <a:ext cx="72926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SME</a:t>
              </a:r>
              <a:endParaRPr lang="en-US" sz="400" b="1" dirty="0">
                <a:solidFill>
                  <a:prstClr val="black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CFE8831-B04A-8C23-D83C-10C5227A9849}"/>
                </a:ext>
              </a:extLst>
            </p:cNvPr>
            <p:cNvSpPr txBox="1"/>
            <p:nvPr/>
          </p:nvSpPr>
          <p:spPr>
            <a:xfrm>
              <a:off x="4911155" y="1584400"/>
              <a:ext cx="8751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Communicator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45A7806-41D5-311F-73AE-8DF793C954EE}"/>
                </a:ext>
              </a:extLst>
            </p:cNvPr>
            <p:cNvSpPr txBox="1"/>
            <p:nvPr/>
          </p:nvSpPr>
          <p:spPr>
            <a:xfrm>
              <a:off x="6298469" y="2660325"/>
              <a:ext cx="7292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Advisor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0577863-5D5C-48E6-269C-680CD7B57A11}"/>
                </a:ext>
              </a:extLst>
            </p:cNvPr>
            <p:cNvSpPr txBox="1"/>
            <p:nvPr/>
          </p:nvSpPr>
          <p:spPr>
            <a:xfrm>
              <a:off x="6258495" y="2708901"/>
              <a:ext cx="8751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Communicator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12BEC9B-806E-7100-BA8D-09963C9203BC}"/>
                </a:ext>
              </a:extLst>
            </p:cNvPr>
            <p:cNvSpPr txBox="1"/>
            <p:nvPr/>
          </p:nvSpPr>
          <p:spPr>
            <a:xfrm>
              <a:off x="7689724" y="1643556"/>
              <a:ext cx="7292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Advisor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54BF16F-03AC-10A7-3A64-44B674C87FDF}"/>
                </a:ext>
              </a:extLst>
            </p:cNvPr>
            <p:cNvSpPr txBox="1"/>
            <p:nvPr/>
          </p:nvSpPr>
          <p:spPr>
            <a:xfrm>
              <a:off x="3532700" y="2677996"/>
              <a:ext cx="7292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8C9D3FA-1B85-D96E-99D7-28EBFD392B99}"/>
                </a:ext>
              </a:extLst>
            </p:cNvPr>
            <p:cNvSpPr txBox="1"/>
            <p:nvPr/>
          </p:nvSpPr>
          <p:spPr>
            <a:xfrm>
              <a:off x="2327469" y="1625506"/>
              <a:ext cx="7292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D4040F2-AF08-46C4-F513-380EA0A3FA88}"/>
                </a:ext>
              </a:extLst>
            </p:cNvPr>
            <p:cNvSpPr txBox="1"/>
            <p:nvPr/>
          </p:nvSpPr>
          <p:spPr>
            <a:xfrm>
              <a:off x="4972383" y="1622727"/>
              <a:ext cx="7292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1E16825-936A-C99D-B110-41134D351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00359" y="1791907"/>
              <a:ext cx="71806" cy="21161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8E9109B-1E1A-AD7F-7B45-2EE90564C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39542" y="2417304"/>
              <a:ext cx="73075" cy="215353"/>
            </a:xfrm>
            <a:prstGeom prst="rect">
              <a:avLst/>
            </a:prstGeom>
          </p:spPr>
        </p:pic>
        <p:pic>
          <p:nvPicPr>
            <p:cNvPr id="53" name="Picture 2" descr="CW5">
              <a:extLst>
                <a:ext uri="{FF2B5EF4-FFF2-40B4-BE49-F238E27FC236}">
                  <a16:creationId xmlns:a16="http://schemas.microsoft.com/office/drawing/2014/main" id="{6DE94661-6A2D-8A5C-D86C-D77F7F09FC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189" y="1784323"/>
              <a:ext cx="86958" cy="216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84E1D8B-A076-87C4-9633-C6B5DDBB34C9}"/>
                </a:ext>
              </a:extLst>
            </p:cNvPr>
            <p:cNvSpPr txBox="1"/>
            <p:nvPr/>
          </p:nvSpPr>
          <p:spPr>
            <a:xfrm>
              <a:off x="2334891" y="1495153"/>
              <a:ext cx="72926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SME</a:t>
              </a:r>
              <a:endParaRPr lang="en-US" sz="400" b="1" dirty="0">
                <a:solidFill>
                  <a:prstClr val="black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49620FE-48B7-E971-EFF7-EA380A561802}"/>
                </a:ext>
              </a:extLst>
            </p:cNvPr>
            <p:cNvSpPr txBox="1"/>
            <p:nvPr/>
          </p:nvSpPr>
          <p:spPr>
            <a:xfrm>
              <a:off x="4979675" y="1496643"/>
              <a:ext cx="72926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SME</a:t>
              </a:r>
              <a:endParaRPr lang="en-US" sz="400" b="1" dirty="0">
                <a:solidFill>
                  <a:prstClr val="black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8" name="Picture 2" descr="CW5">
              <a:extLst>
                <a:ext uri="{FF2B5EF4-FFF2-40B4-BE49-F238E27FC236}">
                  <a16:creationId xmlns:a16="http://schemas.microsoft.com/office/drawing/2014/main" id="{42E91BC6-CEE1-7BC1-07EF-0594395814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093" y="2036294"/>
              <a:ext cx="159674" cy="398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B385426-3CB2-B50A-E8CF-0D90867E4FCC}"/>
                </a:ext>
              </a:extLst>
            </p:cNvPr>
            <p:cNvSpPr txBox="1"/>
            <p:nvPr/>
          </p:nvSpPr>
          <p:spPr>
            <a:xfrm>
              <a:off x="6325890" y="2759538"/>
              <a:ext cx="72926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SME</a:t>
              </a:r>
              <a:endParaRPr lang="en-US" sz="400" b="1" dirty="0">
                <a:solidFill>
                  <a:prstClr val="black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039CB7-4CAA-9F82-FD0C-285845D1F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2411" y="2474281"/>
              <a:ext cx="73614" cy="21693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35CAB4-5966-0708-7CF4-D79980E13EAD}"/>
                </a:ext>
              </a:extLst>
            </p:cNvPr>
            <p:cNvSpPr txBox="1"/>
            <p:nvPr/>
          </p:nvSpPr>
          <p:spPr>
            <a:xfrm>
              <a:off x="7674826" y="1514439"/>
              <a:ext cx="72926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SME</a:t>
              </a:r>
              <a:endParaRPr lang="en-US" sz="400" b="1" dirty="0">
                <a:solidFill>
                  <a:prstClr val="black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3B667F0-D4EB-5341-11F9-27DF1D10B286}"/>
              </a:ext>
            </a:extLst>
          </p:cNvPr>
          <p:cNvGrpSpPr/>
          <p:nvPr/>
        </p:nvGrpSpPr>
        <p:grpSpPr>
          <a:xfrm>
            <a:off x="464642" y="2750623"/>
            <a:ext cx="8222573" cy="1489605"/>
            <a:chOff x="519612" y="2815067"/>
            <a:chExt cx="8222573" cy="1680024"/>
          </a:xfrm>
        </p:grpSpPr>
        <p:graphicFrame>
          <p:nvGraphicFramePr>
            <p:cNvPr id="114" name="Diagram 113">
              <a:extLst>
                <a:ext uri="{FF2B5EF4-FFF2-40B4-BE49-F238E27FC236}">
                  <a16:creationId xmlns:a16="http://schemas.microsoft.com/office/drawing/2014/main" id="{351365A2-574E-A648-C3EC-14EAAD7A3FE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56639201"/>
                </p:ext>
              </p:extLst>
            </p:nvPr>
          </p:nvGraphicFramePr>
          <p:xfrm>
            <a:off x="519612" y="2815067"/>
            <a:ext cx="8222573" cy="16800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A600E9-B389-6F2F-3E34-20FF7A1992BD}"/>
                </a:ext>
              </a:extLst>
            </p:cNvPr>
            <p:cNvSpPr txBox="1"/>
            <p:nvPr/>
          </p:nvSpPr>
          <p:spPr>
            <a:xfrm>
              <a:off x="7789490" y="3900286"/>
              <a:ext cx="414258" cy="25391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latin typeface="Calibri"/>
                </a:rPr>
                <a:t>FOC</a:t>
              </a:r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BBDDC505-0590-9B9D-11CE-6B4AAEAE4DB1}"/>
                </a:ext>
              </a:extLst>
            </p:cNvPr>
            <p:cNvSpPr/>
            <p:nvPr/>
          </p:nvSpPr>
          <p:spPr>
            <a:xfrm>
              <a:off x="1931770" y="3557483"/>
              <a:ext cx="141634" cy="18712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5D6C703-387C-FBEF-F7B8-4EFCE79543ED}"/>
                </a:ext>
              </a:extLst>
            </p:cNvPr>
            <p:cNvSpPr txBox="1"/>
            <p:nvPr/>
          </p:nvSpPr>
          <p:spPr>
            <a:xfrm>
              <a:off x="1631273" y="3788192"/>
              <a:ext cx="7954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Requirements </a:t>
              </a:r>
            </a:p>
            <a:p>
              <a:pPr algn="ctr"/>
              <a:r>
                <a:rPr lang="en-US" sz="800" dirty="0"/>
                <a:t>Submission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0BC2462-102D-B6F1-9B89-310C089BE437}"/>
                </a:ext>
              </a:extLst>
            </p:cNvPr>
            <p:cNvCxnSpPr/>
            <p:nvPr/>
          </p:nvCxnSpPr>
          <p:spPr>
            <a:xfrm>
              <a:off x="1356280" y="3228327"/>
              <a:ext cx="0" cy="2625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9821DD-28DC-36E1-D5D5-A2D070BC3C07}"/>
                </a:ext>
              </a:extLst>
            </p:cNvPr>
            <p:cNvSpPr txBox="1"/>
            <p:nvPr/>
          </p:nvSpPr>
          <p:spPr>
            <a:xfrm>
              <a:off x="795215" y="3129981"/>
              <a:ext cx="1034257" cy="2539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b="1" dirty="0"/>
                <a:t>WOCS POI 19.2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1BA20BC-A681-E347-0C1C-617265577F59}"/>
                </a:ext>
              </a:extLst>
            </p:cNvPr>
            <p:cNvCxnSpPr/>
            <p:nvPr/>
          </p:nvCxnSpPr>
          <p:spPr>
            <a:xfrm>
              <a:off x="3272303" y="3210644"/>
              <a:ext cx="0" cy="2625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9A90ACC-40F6-DE4F-A543-BC4B5DCD2FF0}"/>
                </a:ext>
              </a:extLst>
            </p:cNvPr>
            <p:cNvSpPr txBox="1"/>
            <p:nvPr/>
          </p:nvSpPr>
          <p:spPr>
            <a:xfrm>
              <a:off x="2786558" y="3141742"/>
              <a:ext cx="994183" cy="2462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lgDash"/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WOCS POI 20.0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7C9C04F-5145-D9BE-5EB0-2B65760E540C}"/>
              </a:ext>
            </a:extLst>
          </p:cNvPr>
          <p:cNvGrpSpPr/>
          <p:nvPr/>
        </p:nvGrpSpPr>
        <p:grpSpPr>
          <a:xfrm>
            <a:off x="351173" y="4092768"/>
            <a:ext cx="8443379" cy="2190922"/>
            <a:chOff x="351173" y="4299864"/>
            <a:chExt cx="8443379" cy="1983826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5543809-1BCE-AEA4-B1BC-7201D93C1A35}"/>
                </a:ext>
              </a:extLst>
            </p:cNvPr>
            <p:cNvSpPr/>
            <p:nvPr/>
          </p:nvSpPr>
          <p:spPr>
            <a:xfrm>
              <a:off x="462916" y="4731389"/>
              <a:ext cx="740969" cy="617671"/>
            </a:xfrm>
            <a:custGeom>
              <a:avLst/>
              <a:gdLst>
                <a:gd name="connsiteX0" fmla="*/ 0 w 888084"/>
                <a:gd name="connsiteY0" fmla="*/ 73248 h 732484"/>
                <a:gd name="connsiteX1" fmla="*/ 73248 w 888084"/>
                <a:gd name="connsiteY1" fmla="*/ 0 h 732484"/>
                <a:gd name="connsiteX2" fmla="*/ 814836 w 888084"/>
                <a:gd name="connsiteY2" fmla="*/ 0 h 732484"/>
                <a:gd name="connsiteX3" fmla="*/ 888084 w 888084"/>
                <a:gd name="connsiteY3" fmla="*/ 73248 h 732484"/>
                <a:gd name="connsiteX4" fmla="*/ 888084 w 888084"/>
                <a:gd name="connsiteY4" fmla="*/ 659236 h 732484"/>
                <a:gd name="connsiteX5" fmla="*/ 814836 w 888084"/>
                <a:gd name="connsiteY5" fmla="*/ 732484 h 732484"/>
                <a:gd name="connsiteX6" fmla="*/ 73248 w 888084"/>
                <a:gd name="connsiteY6" fmla="*/ 732484 h 732484"/>
                <a:gd name="connsiteX7" fmla="*/ 0 w 888084"/>
                <a:gd name="connsiteY7" fmla="*/ 659236 h 732484"/>
                <a:gd name="connsiteX8" fmla="*/ 0 w 888084"/>
                <a:gd name="connsiteY8" fmla="*/ 73248 h 73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8084" h="732484">
                  <a:moveTo>
                    <a:pt x="0" y="73248"/>
                  </a:moveTo>
                  <a:cubicBezTo>
                    <a:pt x="0" y="32794"/>
                    <a:pt x="32794" y="0"/>
                    <a:pt x="73248" y="0"/>
                  </a:cubicBezTo>
                  <a:lnTo>
                    <a:pt x="814836" y="0"/>
                  </a:lnTo>
                  <a:cubicBezTo>
                    <a:pt x="855290" y="0"/>
                    <a:pt x="888084" y="32794"/>
                    <a:pt x="888084" y="73248"/>
                  </a:cubicBezTo>
                  <a:lnTo>
                    <a:pt x="888084" y="659236"/>
                  </a:lnTo>
                  <a:cubicBezTo>
                    <a:pt x="888084" y="699690"/>
                    <a:pt x="855290" y="732484"/>
                    <a:pt x="814836" y="732484"/>
                  </a:cubicBezTo>
                  <a:lnTo>
                    <a:pt x="73248" y="732484"/>
                  </a:lnTo>
                  <a:cubicBezTo>
                    <a:pt x="32794" y="732484"/>
                    <a:pt x="0" y="699690"/>
                    <a:pt x="0" y="659236"/>
                  </a:cubicBezTo>
                  <a:lnTo>
                    <a:pt x="0" y="7324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643" tIns="22643" rIns="22643" bIns="140364" numCol="1" spcCol="1270" anchor="t" anchorCtr="0">
              <a:noAutofit/>
            </a:bodyPr>
            <a:lstStyle/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Leadership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Communications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Advisor</a:t>
              </a:r>
            </a:p>
          </p:txBody>
        </p:sp>
        <p:sp>
          <p:nvSpPr>
            <p:cNvPr id="86" name="Shape 85">
              <a:extLst>
                <a:ext uri="{FF2B5EF4-FFF2-40B4-BE49-F238E27FC236}">
                  <a16:creationId xmlns:a16="http://schemas.microsoft.com/office/drawing/2014/main" id="{FBC2640E-9818-CB7B-3830-E7E52ACB1DAF}"/>
                </a:ext>
              </a:extLst>
            </p:cNvPr>
            <p:cNvSpPr/>
            <p:nvPr/>
          </p:nvSpPr>
          <p:spPr>
            <a:xfrm>
              <a:off x="915728" y="4759945"/>
              <a:ext cx="1003290" cy="1014005"/>
            </a:xfrm>
            <a:prstGeom prst="leftCircularArrow">
              <a:avLst>
                <a:gd name="adj1" fmla="val 4997"/>
                <a:gd name="adj2" fmla="val 643017"/>
                <a:gd name="adj3" fmla="val 2418528"/>
                <a:gd name="adj4" fmla="val 9024489"/>
                <a:gd name="adj5" fmla="val 5829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12B8E8B-54A0-2BA3-F475-EF6B29AF5F38}"/>
                </a:ext>
              </a:extLst>
            </p:cNvPr>
            <p:cNvSpPr/>
            <p:nvPr/>
          </p:nvSpPr>
          <p:spPr>
            <a:xfrm>
              <a:off x="699065" y="5225496"/>
              <a:ext cx="658639" cy="264716"/>
            </a:xfrm>
            <a:custGeom>
              <a:avLst/>
              <a:gdLst>
                <a:gd name="connsiteX0" fmla="*/ 0 w 789408"/>
                <a:gd name="connsiteY0" fmla="*/ 31392 h 313921"/>
                <a:gd name="connsiteX1" fmla="*/ 31392 w 789408"/>
                <a:gd name="connsiteY1" fmla="*/ 0 h 313921"/>
                <a:gd name="connsiteX2" fmla="*/ 758016 w 789408"/>
                <a:gd name="connsiteY2" fmla="*/ 0 h 313921"/>
                <a:gd name="connsiteX3" fmla="*/ 789408 w 789408"/>
                <a:gd name="connsiteY3" fmla="*/ 31392 h 313921"/>
                <a:gd name="connsiteX4" fmla="*/ 789408 w 789408"/>
                <a:gd name="connsiteY4" fmla="*/ 282529 h 313921"/>
                <a:gd name="connsiteX5" fmla="*/ 758016 w 789408"/>
                <a:gd name="connsiteY5" fmla="*/ 313921 h 313921"/>
                <a:gd name="connsiteX6" fmla="*/ 31392 w 789408"/>
                <a:gd name="connsiteY6" fmla="*/ 313921 h 313921"/>
                <a:gd name="connsiteX7" fmla="*/ 0 w 789408"/>
                <a:gd name="connsiteY7" fmla="*/ 282529 h 313921"/>
                <a:gd name="connsiteX8" fmla="*/ 0 w 789408"/>
                <a:gd name="connsiteY8" fmla="*/ 31392 h 31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408" h="313921">
                  <a:moveTo>
                    <a:pt x="0" y="31392"/>
                  </a:moveTo>
                  <a:cubicBezTo>
                    <a:pt x="0" y="14055"/>
                    <a:pt x="14055" y="0"/>
                    <a:pt x="31392" y="0"/>
                  </a:cubicBezTo>
                  <a:lnTo>
                    <a:pt x="758016" y="0"/>
                  </a:lnTo>
                  <a:cubicBezTo>
                    <a:pt x="775353" y="0"/>
                    <a:pt x="789408" y="14055"/>
                    <a:pt x="789408" y="31392"/>
                  </a:cubicBezTo>
                  <a:lnTo>
                    <a:pt x="789408" y="282529"/>
                  </a:lnTo>
                  <a:cubicBezTo>
                    <a:pt x="789408" y="299866"/>
                    <a:pt x="775353" y="313921"/>
                    <a:pt x="758016" y="313921"/>
                  </a:cubicBezTo>
                  <a:lnTo>
                    <a:pt x="31392" y="313921"/>
                  </a:lnTo>
                  <a:cubicBezTo>
                    <a:pt x="14055" y="313921"/>
                    <a:pt x="0" y="299866"/>
                    <a:pt x="0" y="282529"/>
                  </a:cubicBezTo>
                  <a:lnTo>
                    <a:pt x="0" y="31392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41" tIns="18326" rIns="24041" bIns="18326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WOCS</a:t>
              </a: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C243FA0-3442-6D86-A91E-25EF74671FD9}"/>
                </a:ext>
              </a:extLst>
            </p:cNvPr>
            <p:cNvSpPr/>
            <p:nvPr/>
          </p:nvSpPr>
          <p:spPr>
            <a:xfrm>
              <a:off x="1596422" y="4740183"/>
              <a:ext cx="740969" cy="617671"/>
            </a:xfrm>
            <a:custGeom>
              <a:avLst/>
              <a:gdLst>
                <a:gd name="connsiteX0" fmla="*/ 0 w 888084"/>
                <a:gd name="connsiteY0" fmla="*/ 73248 h 732484"/>
                <a:gd name="connsiteX1" fmla="*/ 73248 w 888084"/>
                <a:gd name="connsiteY1" fmla="*/ 0 h 732484"/>
                <a:gd name="connsiteX2" fmla="*/ 814836 w 888084"/>
                <a:gd name="connsiteY2" fmla="*/ 0 h 732484"/>
                <a:gd name="connsiteX3" fmla="*/ 888084 w 888084"/>
                <a:gd name="connsiteY3" fmla="*/ 73248 h 732484"/>
                <a:gd name="connsiteX4" fmla="*/ 888084 w 888084"/>
                <a:gd name="connsiteY4" fmla="*/ 659236 h 732484"/>
                <a:gd name="connsiteX5" fmla="*/ 814836 w 888084"/>
                <a:gd name="connsiteY5" fmla="*/ 732484 h 732484"/>
                <a:gd name="connsiteX6" fmla="*/ 73248 w 888084"/>
                <a:gd name="connsiteY6" fmla="*/ 732484 h 732484"/>
                <a:gd name="connsiteX7" fmla="*/ 0 w 888084"/>
                <a:gd name="connsiteY7" fmla="*/ 659236 h 732484"/>
                <a:gd name="connsiteX8" fmla="*/ 0 w 888084"/>
                <a:gd name="connsiteY8" fmla="*/ 73248 h 73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8084" h="732484">
                  <a:moveTo>
                    <a:pt x="0" y="73248"/>
                  </a:moveTo>
                  <a:cubicBezTo>
                    <a:pt x="0" y="32794"/>
                    <a:pt x="32794" y="0"/>
                    <a:pt x="73248" y="0"/>
                  </a:cubicBezTo>
                  <a:lnTo>
                    <a:pt x="814836" y="0"/>
                  </a:lnTo>
                  <a:cubicBezTo>
                    <a:pt x="855290" y="0"/>
                    <a:pt x="888084" y="32794"/>
                    <a:pt x="888084" y="73248"/>
                  </a:cubicBezTo>
                  <a:lnTo>
                    <a:pt x="888084" y="659236"/>
                  </a:lnTo>
                  <a:cubicBezTo>
                    <a:pt x="888084" y="699690"/>
                    <a:pt x="855290" y="732484"/>
                    <a:pt x="814836" y="732484"/>
                  </a:cubicBezTo>
                  <a:lnTo>
                    <a:pt x="73248" y="732484"/>
                  </a:lnTo>
                  <a:cubicBezTo>
                    <a:pt x="32794" y="732484"/>
                    <a:pt x="0" y="699690"/>
                    <a:pt x="0" y="659236"/>
                  </a:cubicBezTo>
                  <a:lnTo>
                    <a:pt x="0" y="7324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643" tIns="140364" rIns="22643" bIns="22643" numCol="1" spcCol="1270" anchor="t" anchorCtr="0">
              <a:noAutofit/>
            </a:bodyPr>
            <a:lstStyle/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Communications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Leadership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Advisor</a:t>
              </a:r>
            </a:p>
          </p:txBody>
        </p:sp>
        <p:sp>
          <p:nvSpPr>
            <p:cNvPr id="89" name="Arrow: Circular 88">
              <a:extLst>
                <a:ext uri="{FF2B5EF4-FFF2-40B4-BE49-F238E27FC236}">
                  <a16:creationId xmlns:a16="http://schemas.microsoft.com/office/drawing/2014/main" id="{6AF913E9-33A7-B71E-DCE3-77933A592224}"/>
                </a:ext>
              </a:extLst>
            </p:cNvPr>
            <p:cNvSpPr/>
            <p:nvPr/>
          </p:nvSpPr>
          <p:spPr>
            <a:xfrm>
              <a:off x="1971569" y="4299864"/>
              <a:ext cx="1097969" cy="1109695"/>
            </a:xfrm>
            <a:prstGeom prst="circularArrow">
              <a:avLst>
                <a:gd name="adj1" fmla="val 4566"/>
                <a:gd name="adj2" fmla="val 581327"/>
                <a:gd name="adj3" fmla="val 19243162"/>
                <a:gd name="adj4" fmla="val 12575511"/>
                <a:gd name="adj5" fmla="val 5327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967FC95-5924-A54C-0D4B-1F99516E4106}"/>
                </a:ext>
              </a:extLst>
            </p:cNvPr>
            <p:cNvSpPr/>
            <p:nvPr/>
          </p:nvSpPr>
          <p:spPr>
            <a:xfrm>
              <a:off x="1761080" y="4607824"/>
              <a:ext cx="658639" cy="264716"/>
            </a:xfrm>
            <a:custGeom>
              <a:avLst/>
              <a:gdLst>
                <a:gd name="connsiteX0" fmla="*/ 0 w 789408"/>
                <a:gd name="connsiteY0" fmla="*/ 31392 h 313921"/>
                <a:gd name="connsiteX1" fmla="*/ 31392 w 789408"/>
                <a:gd name="connsiteY1" fmla="*/ 0 h 313921"/>
                <a:gd name="connsiteX2" fmla="*/ 758016 w 789408"/>
                <a:gd name="connsiteY2" fmla="*/ 0 h 313921"/>
                <a:gd name="connsiteX3" fmla="*/ 789408 w 789408"/>
                <a:gd name="connsiteY3" fmla="*/ 31392 h 313921"/>
                <a:gd name="connsiteX4" fmla="*/ 789408 w 789408"/>
                <a:gd name="connsiteY4" fmla="*/ 282529 h 313921"/>
                <a:gd name="connsiteX5" fmla="*/ 758016 w 789408"/>
                <a:gd name="connsiteY5" fmla="*/ 313921 h 313921"/>
                <a:gd name="connsiteX6" fmla="*/ 31392 w 789408"/>
                <a:gd name="connsiteY6" fmla="*/ 313921 h 313921"/>
                <a:gd name="connsiteX7" fmla="*/ 0 w 789408"/>
                <a:gd name="connsiteY7" fmla="*/ 282529 h 313921"/>
                <a:gd name="connsiteX8" fmla="*/ 0 w 789408"/>
                <a:gd name="connsiteY8" fmla="*/ 31392 h 31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408" h="313921">
                  <a:moveTo>
                    <a:pt x="0" y="31392"/>
                  </a:moveTo>
                  <a:cubicBezTo>
                    <a:pt x="0" y="14055"/>
                    <a:pt x="14055" y="0"/>
                    <a:pt x="31392" y="0"/>
                  </a:cubicBezTo>
                  <a:lnTo>
                    <a:pt x="758016" y="0"/>
                  </a:lnTo>
                  <a:cubicBezTo>
                    <a:pt x="775353" y="0"/>
                    <a:pt x="789408" y="14055"/>
                    <a:pt x="789408" y="31392"/>
                  </a:cubicBezTo>
                  <a:lnTo>
                    <a:pt x="789408" y="282529"/>
                  </a:lnTo>
                  <a:cubicBezTo>
                    <a:pt x="789408" y="299866"/>
                    <a:pt x="775353" y="313921"/>
                    <a:pt x="758016" y="313921"/>
                  </a:cubicBezTo>
                  <a:lnTo>
                    <a:pt x="31392" y="313921"/>
                  </a:lnTo>
                  <a:cubicBezTo>
                    <a:pt x="14055" y="313921"/>
                    <a:pt x="0" y="299866"/>
                    <a:pt x="0" y="282529"/>
                  </a:cubicBezTo>
                  <a:lnTo>
                    <a:pt x="0" y="31392"/>
                  </a:lnTo>
                  <a:close/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41" tIns="18326" rIns="24041" bIns="18326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WOBC</a:t>
              </a: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22ECADC-EB0D-9FA7-6CFA-963302ABC090}"/>
                </a:ext>
              </a:extLst>
            </p:cNvPr>
            <p:cNvSpPr/>
            <p:nvPr/>
          </p:nvSpPr>
          <p:spPr>
            <a:xfrm>
              <a:off x="2786488" y="4709090"/>
              <a:ext cx="740969" cy="617671"/>
            </a:xfrm>
            <a:custGeom>
              <a:avLst/>
              <a:gdLst>
                <a:gd name="connsiteX0" fmla="*/ 0 w 888084"/>
                <a:gd name="connsiteY0" fmla="*/ 73248 h 732484"/>
                <a:gd name="connsiteX1" fmla="*/ 73248 w 888084"/>
                <a:gd name="connsiteY1" fmla="*/ 0 h 732484"/>
                <a:gd name="connsiteX2" fmla="*/ 814836 w 888084"/>
                <a:gd name="connsiteY2" fmla="*/ 0 h 732484"/>
                <a:gd name="connsiteX3" fmla="*/ 888084 w 888084"/>
                <a:gd name="connsiteY3" fmla="*/ 73248 h 732484"/>
                <a:gd name="connsiteX4" fmla="*/ 888084 w 888084"/>
                <a:gd name="connsiteY4" fmla="*/ 659236 h 732484"/>
                <a:gd name="connsiteX5" fmla="*/ 814836 w 888084"/>
                <a:gd name="connsiteY5" fmla="*/ 732484 h 732484"/>
                <a:gd name="connsiteX6" fmla="*/ 73248 w 888084"/>
                <a:gd name="connsiteY6" fmla="*/ 732484 h 732484"/>
                <a:gd name="connsiteX7" fmla="*/ 0 w 888084"/>
                <a:gd name="connsiteY7" fmla="*/ 659236 h 732484"/>
                <a:gd name="connsiteX8" fmla="*/ 0 w 888084"/>
                <a:gd name="connsiteY8" fmla="*/ 73248 h 73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8084" h="732484">
                  <a:moveTo>
                    <a:pt x="0" y="73248"/>
                  </a:moveTo>
                  <a:cubicBezTo>
                    <a:pt x="0" y="32794"/>
                    <a:pt x="32794" y="0"/>
                    <a:pt x="73248" y="0"/>
                  </a:cubicBezTo>
                  <a:lnTo>
                    <a:pt x="814836" y="0"/>
                  </a:lnTo>
                  <a:cubicBezTo>
                    <a:pt x="855290" y="0"/>
                    <a:pt x="888084" y="32794"/>
                    <a:pt x="888084" y="73248"/>
                  </a:cubicBezTo>
                  <a:lnTo>
                    <a:pt x="888084" y="659236"/>
                  </a:lnTo>
                  <a:cubicBezTo>
                    <a:pt x="888084" y="699690"/>
                    <a:pt x="855290" y="732484"/>
                    <a:pt x="814836" y="732484"/>
                  </a:cubicBezTo>
                  <a:lnTo>
                    <a:pt x="73248" y="732484"/>
                  </a:lnTo>
                  <a:cubicBezTo>
                    <a:pt x="32794" y="732484"/>
                    <a:pt x="0" y="699690"/>
                    <a:pt x="0" y="659236"/>
                  </a:cubicBezTo>
                  <a:lnTo>
                    <a:pt x="0" y="7324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643" tIns="22643" rIns="22643" bIns="140364" numCol="1" spcCol="1270" anchor="t" anchorCtr="0">
              <a:noAutofit/>
            </a:bodyPr>
            <a:lstStyle/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  <a:endParaRPr lang="en-US" sz="600" dirty="0"/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Communications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Leadership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Advisor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Integrator</a:t>
              </a:r>
            </a:p>
          </p:txBody>
        </p:sp>
        <p:sp>
          <p:nvSpPr>
            <p:cNvPr id="105" name="Shape 104">
              <a:extLst>
                <a:ext uri="{FF2B5EF4-FFF2-40B4-BE49-F238E27FC236}">
                  <a16:creationId xmlns:a16="http://schemas.microsoft.com/office/drawing/2014/main" id="{9B016750-9F9E-0B16-0260-C41ED9923E11}"/>
                </a:ext>
              </a:extLst>
            </p:cNvPr>
            <p:cNvSpPr/>
            <p:nvPr/>
          </p:nvSpPr>
          <p:spPr>
            <a:xfrm>
              <a:off x="3039759" y="4759945"/>
              <a:ext cx="1003290" cy="1014005"/>
            </a:xfrm>
            <a:prstGeom prst="leftCircularArrow">
              <a:avLst>
                <a:gd name="adj1" fmla="val 4997"/>
                <a:gd name="adj2" fmla="val 643017"/>
                <a:gd name="adj3" fmla="val 2418528"/>
                <a:gd name="adj4" fmla="val 9024489"/>
                <a:gd name="adj5" fmla="val 5829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371A9B1-58BA-713E-6C34-7F79AFB98476}"/>
                </a:ext>
              </a:extLst>
            </p:cNvPr>
            <p:cNvSpPr/>
            <p:nvPr/>
          </p:nvSpPr>
          <p:spPr>
            <a:xfrm>
              <a:off x="2823096" y="5225496"/>
              <a:ext cx="658639" cy="264716"/>
            </a:xfrm>
            <a:custGeom>
              <a:avLst/>
              <a:gdLst>
                <a:gd name="connsiteX0" fmla="*/ 0 w 789408"/>
                <a:gd name="connsiteY0" fmla="*/ 31392 h 313921"/>
                <a:gd name="connsiteX1" fmla="*/ 31392 w 789408"/>
                <a:gd name="connsiteY1" fmla="*/ 0 h 313921"/>
                <a:gd name="connsiteX2" fmla="*/ 758016 w 789408"/>
                <a:gd name="connsiteY2" fmla="*/ 0 h 313921"/>
                <a:gd name="connsiteX3" fmla="*/ 789408 w 789408"/>
                <a:gd name="connsiteY3" fmla="*/ 31392 h 313921"/>
                <a:gd name="connsiteX4" fmla="*/ 789408 w 789408"/>
                <a:gd name="connsiteY4" fmla="*/ 282529 h 313921"/>
                <a:gd name="connsiteX5" fmla="*/ 758016 w 789408"/>
                <a:gd name="connsiteY5" fmla="*/ 313921 h 313921"/>
                <a:gd name="connsiteX6" fmla="*/ 31392 w 789408"/>
                <a:gd name="connsiteY6" fmla="*/ 313921 h 313921"/>
                <a:gd name="connsiteX7" fmla="*/ 0 w 789408"/>
                <a:gd name="connsiteY7" fmla="*/ 282529 h 313921"/>
                <a:gd name="connsiteX8" fmla="*/ 0 w 789408"/>
                <a:gd name="connsiteY8" fmla="*/ 31392 h 31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408" h="313921">
                  <a:moveTo>
                    <a:pt x="0" y="31392"/>
                  </a:moveTo>
                  <a:cubicBezTo>
                    <a:pt x="0" y="14055"/>
                    <a:pt x="14055" y="0"/>
                    <a:pt x="31392" y="0"/>
                  </a:cubicBezTo>
                  <a:lnTo>
                    <a:pt x="758016" y="0"/>
                  </a:lnTo>
                  <a:cubicBezTo>
                    <a:pt x="775353" y="0"/>
                    <a:pt x="789408" y="14055"/>
                    <a:pt x="789408" y="31392"/>
                  </a:cubicBezTo>
                  <a:lnTo>
                    <a:pt x="789408" y="282529"/>
                  </a:lnTo>
                  <a:cubicBezTo>
                    <a:pt x="789408" y="299866"/>
                    <a:pt x="775353" y="313921"/>
                    <a:pt x="758016" y="313921"/>
                  </a:cubicBezTo>
                  <a:lnTo>
                    <a:pt x="31392" y="313921"/>
                  </a:lnTo>
                  <a:cubicBezTo>
                    <a:pt x="14055" y="313921"/>
                    <a:pt x="0" y="299866"/>
                    <a:pt x="0" y="282529"/>
                  </a:cubicBezTo>
                  <a:lnTo>
                    <a:pt x="0" y="31392"/>
                  </a:lnTo>
                  <a:close/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41" tIns="18326" rIns="24041" bIns="18326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WOIC</a:t>
              </a:r>
            </a:p>
          </p:txBody>
        </p:sp>
        <p:sp>
          <p:nvSpPr>
            <p:cNvPr id="113" name="Arrow: Circular 112">
              <a:extLst>
                <a:ext uri="{FF2B5EF4-FFF2-40B4-BE49-F238E27FC236}">
                  <a16:creationId xmlns:a16="http://schemas.microsoft.com/office/drawing/2014/main" id="{6EB46A4D-A5D3-0142-3250-2259FF36CDE0}"/>
                </a:ext>
              </a:extLst>
            </p:cNvPr>
            <p:cNvSpPr/>
            <p:nvPr/>
          </p:nvSpPr>
          <p:spPr>
            <a:xfrm>
              <a:off x="4420789" y="4299864"/>
              <a:ext cx="1097969" cy="1109695"/>
            </a:xfrm>
            <a:prstGeom prst="circularArrow">
              <a:avLst>
                <a:gd name="adj1" fmla="val 4566"/>
                <a:gd name="adj2" fmla="val 581327"/>
                <a:gd name="adj3" fmla="val 19243162"/>
                <a:gd name="adj4" fmla="val 12575511"/>
                <a:gd name="adj5" fmla="val 5327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Shape 116">
              <a:extLst>
                <a:ext uri="{FF2B5EF4-FFF2-40B4-BE49-F238E27FC236}">
                  <a16:creationId xmlns:a16="http://schemas.microsoft.com/office/drawing/2014/main" id="{6D37D281-0B15-522D-651B-F74A88A6564E}"/>
                </a:ext>
              </a:extLst>
            </p:cNvPr>
            <p:cNvSpPr/>
            <p:nvPr/>
          </p:nvSpPr>
          <p:spPr>
            <a:xfrm>
              <a:off x="5370146" y="4740909"/>
              <a:ext cx="1003290" cy="1014005"/>
            </a:xfrm>
            <a:prstGeom prst="leftCircularArrow">
              <a:avLst>
                <a:gd name="adj1" fmla="val 4997"/>
                <a:gd name="adj2" fmla="val 643017"/>
                <a:gd name="adj3" fmla="val 2418528"/>
                <a:gd name="adj4" fmla="val 9024489"/>
                <a:gd name="adj5" fmla="val 5829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78D15FE-145B-926A-6820-D58B9168BC6B}"/>
                </a:ext>
              </a:extLst>
            </p:cNvPr>
            <p:cNvSpPr/>
            <p:nvPr/>
          </p:nvSpPr>
          <p:spPr>
            <a:xfrm>
              <a:off x="6247148" y="4783408"/>
              <a:ext cx="740969" cy="640959"/>
            </a:xfrm>
            <a:custGeom>
              <a:avLst/>
              <a:gdLst>
                <a:gd name="connsiteX0" fmla="*/ 0 w 888084"/>
                <a:gd name="connsiteY0" fmla="*/ 73248 h 732484"/>
                <a:gd name="connsiteX1" fmla="*/ 73248 w 888084"/>
                <a:gd name="connsiteY1" fmla="*/ 0 h 732484"/>
                <a:gd name="connsiteX2" fmla="*/ 814836 w 888084"/>
                <a:gd name="connsiteY2" fmla="*/ 0 h 732484"/>
                <a:gd name="connsiteX3" fmla="*/ 888084 w 888084"/>
                <a:gd name="connsiteY3" fmla="*/ 73248 h 732484"/>
                <a:gd name="connsiteX4" fmla="*/ 888084 w 888084"/>
                <a:gd name="connsiteY4" fmla="*/ 659236 h 732484"/>
                <a:gd name="connsiteX5" fmla="*/ 814836 w 888084"/>
                <a:gd name="connsiteY5" fmla="*/ 732484 h 732484"/>
                <a:gd name="connsiteX6" fmla="*/ 73248 w 888084"/>
                <a:gd name="connsiteY6" fmla="*/ 732484 h 732484"/>
                <a:gd name="connsiteX7" fmla="*/ 0 w 888084"/>
                <a:gd name="connsiteY7" fmla="*/ 659236 h 732484"/>
                <a:gd name="connsiteX8" fmla="*/ 0 w 888084"/>
                <a:gd name="connsiteY8" fmla="*/ 73248 h 73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8084" h="732484">
                  <a:moveTo>
                    <a:pt x="0" y="73248"/>
                  </a:moveTo>
                  <a:cubicBezTo>
                    <a:pt x="0" y="32794"/>
                    <a:pt x="32794" y="0"/>
                    <a:pt x="73248" y="0"/>
                  </a:cubicBezTo>
                  <a:lnTo>
                    <a:pt x="814836" y="0"/>
                  </a:lnTo>
                  <a:cubicBezTo>
                    <a:pt x="855290" y="0"/>
                    <a:pt x="888084" y="32794"/>
                    <a:pt x="888084" y="73248"/>
                  </a:cubicBezTo>
                  <a:lnTo>
                    <a:pt x="888084" y="659236"/>
                  </a:lnTo>
                  <a:cubicBezTo>
                    <a:pt x="888084" y="699690"/>
                    <a:pt x="855290" y="732484"/>
                    <a:pt x="814836" y="732484"/>
                  </a:cubicBezTo>
                  <a:lnTo>
                    <a:pt x="73248" y="732484"/>
                  </a:lnTo>
                  <a:cubicBezTo>
                    <a:pt x="32794" y="732484"/>
                    <a:pt x="0" y="699690"/>
                    <a:pt x="0" y="659236"/>
                  </a:cubicBezTo>
                  <a:lnTo>
                    <a:pt x="0" y="7324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643" tIns="140364" rIns="22643" bIns="22643" numCol="1" spcCol="1270" anchor="t" anchorCtr="0">
              <a:noAutofit/>
            </a:bodyPr>
            <a:lstStyle/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Advisor</a:t>
              </a:r>
              <a:endParaRPr lang="en-US" sz="600" dirty="0"/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Communications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Leadership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Integrator</a:t>
              </a:r>
            </a:p>
          </p:txBody>
        </p:sp>
        <p:sp>
          <p:nvSpPr>
            <p:cNvPr id="120" name="Arrow: Circular 119">
              <a:extLst>
                <a:ext uri="{FF2B5EF4-FFF2-40B4-BE49-F238E27FC236}">
                  <a16:creationId xmlns:a16="http://schemas.microsoft.com/office/drawing/2014/main" id="{073751E4-7F16-CA57-2BC9-C98E82044229}"/>
                </a:ext>
              </a:extLst>
            </p:cNvPr>
            <p:cNvSpPr/>
            <p:nvPr/>
          </p:nvSpPr>
          <p:spPr>
            <a:xfrm>
              <a:off x="6648513" y="4330969"/>
              <a:ext cx="1097969" cy="1109695"/>
            </a:xfrm>
            <a:prstGeom prst="circularArrow">
              <a:avLst>
                <a:gd name="adj1" fmla="val 4566"/>
                <a:gd name="adj2" fmla="val 581327"/>
                <a:gd name="adj3" fmla="val 19243162"/>
                <a:gd name="adj4" fmla="val 12575511"/>
                <a:gd name="adj5" fmla="val 5327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7B5F38A-35F9-DF11-C2AF-C5BAB4C73295}"/>
                </a:ext>
              </a:extLst>
            </p:cNvPr>
            <p:cNvSpPr/>
            <p:nvPr/>
          </p:nvSpPr>
          <p:spPr>
            <a:xfrm>
              <a:off x="6431698" y="4623547"/>
              <a:ext cx="658639" cy="264716"/>
            </a:xfrm>
            <a:custGeom>
              <a:avLst/>
              <a:gdLst>
                <a:gd name="connsiteX0" fmla="*/ 0 w 789408"/>
                <a:gd name="connsiteY0" fmla="*/ 31392 h 313921"/>
                <a:gd name="connsiteX1" fmla="*/ 31392 w 789408"/>
                <a:gd name="connsiteY1" fmla="*/ 0 h 313921"/>
                <a:gd name="connsiteX2" fmla="*/ 758016 w 789408"/>
                <a:gd name="connsiteY2" fmla="*/ 0 h 313921"/>
                <a:gd name="connsiteX3" fmla="*/ 789408 w 789408"/>
                <a:gd name="connsiteY3" fmla="*/ 31392 h 313921"/>
                <a:gd name="connsiteX4" fmla="*/ 789408 w 789408"/>
                <a:gd name="connsiteY4" fmla="*/ 282529 h 313921"/>
                <a:gd name="connsiteX5" fmla="*/ 758016 w 789408"/>
                <a:gd name="connsiteY5" fmla="*/ 313921 h 313921"/>
                <a:gd name="connsiteX6" fmla="*/ 31392 w 789408"/>
                <a:gd name="connsiteY6" fmla="*/ 313921 h 313921"/>
                <a:gd name="connsiteX7" fmla="*/ 0 w 789408"/>
                <a:gd name="connsiteY7" fmla="*/ 282529 h 313921"/>
                <a:gd name="connsiteX8" fmla="*/ 0 w 789408"/>
                <a:gd name="connsiteY8" fmla="*/ 31392 h 31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408" h="313921">
                  <a:moveTo>
                    <a:pt x="0" y="31392"/>
                  </a:moveTo>
                  <a:cubicBezTo>
                    <a:pt x="0" y="14055"/>
                    <a:pt x="14055" y="0"/>
                    <a:pt x="31392" y="0"/>
                  </a:cubicBezTo>
                  <a:lnTo>
                    <a:pt x="758016" y="0"/>
                  </a:lnTo>
                  <a:cubicBezTo>
                    <a:pt x="775353" y="0"/>
                    <a:pt x="789408" y="14055"/>
                    <a:pt x="789408" y="31392"/>
                  </a:cubicBezTo>
                  <a:lnTo>
                    <a:pt x="789408" y="282529"/>
                  </a:lnTo>
                  <a:cubicBezTo>
                    <a:pt x="789408" y="299866"/>
                    <a:pt x="775353" y="313921"/>
                    <a:pt x="758016" y="313921"/>
                  </a:cubicBezTo>
                  <a:lnTo>
                    <a:pt x="31392" y="313921"/>
                  </a:lnTo>
                  <a:cubicBezTo>
                    <a:pt x="14055" y="313921"/>
                    <a:pt x="0" y="299866"/>
                    <a:pt x="0" y="282529"/>
                  </a:cubicBezTo>
                  <a:lnTo>
                    <a:pt x="0" y="31392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26" tIns="14516" rIns="18326" bIns="14516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   WOMC   (DL)</a:t>
              </a:r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74E2851-7F35-2BFC-3BF9-E20D847C7E53}"/>
                </a:ext>
              </a:extLst>
            </p:cNvPr>
            <p:cNvSpPr/>
            <p:nvPr/>
          </p:nvSpPr>
          <p:spPr>
            <a:xfrm>
              <a:off x="7408170" y="4751102"/>
              <a:ext cx="740969" cy="617671"/>
            </a:xfrm>
            <a:custGeom>
              <a:avLst/>
              <a:gdLst>
                <a:gd name="connsiteX0" fmla="*/ 0 w 888084"/>
                <a:gd name="connsiteY0" fmla="*/ 73248 h 732484"/>
                <a:gd name="connsiteX1" fmla="*/ 73248 w 888084"/>
                <a:gd name="connsiteY1" fmla="*/ 0 h 732484"/>
                <a:gd name="connsiteX2" fmla="*/ 814836 w 888084"/>
                <a:gd name="connsiteY2" fmla="*/ 0 h 732484"/>
                <a:gd name="connsiteX3" fmla="*/ 888084 w 888084"/>
                <a:gd name="connsiteY3" fmla="*/ 73248 h 732484"/>
                <a:gd name="connsiteX4" fmla="*/ 888084 w 888084"/>
                <a:gd name="connsiteY4" fmla="*/ 659236 h 732484"/>
                <a:gd name="connsiteX5" fmla="*/ 814836 w 888084"/>
                <a:gd name="connsiteY5" fmla="*/ 732484 h 732484"/>
                <a:gd name="connsiteX6" fmla="*/ 73248 w 888084"/>
                <a:gd name="connsiteY6" fmla="*/ 732484 h 732484"/>
                <a:gd name="connsiteX7" fmla="*/ 0 w 888084"/>
                <a:gd name="connsiteY7" fmla="*/ 659236 h 732484"/>
                <a:gd name="connsiteX8" fmla="*/ 0 w 888084"/>
                <a:gd name="connsiteY8" fmla="*/ 73248 h 73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8084" h="732484">
                  <a:moveTo>
                    <a:pt x="0" y="73248"/>
                  </a:moveTo>
                  <a:cubicBezTo>
                    <a:pt x="0" y="32794"/>
                    <a:pt x="32794" y="0"/>
                    <a:pt x="73248" y="0"/>
                  </a:cubicBezTo>
                  <a:lnTo>
                    <a:pt x="814836" y="0"/>
                  </a:lnTo>
                  <a:cubicBezTo>
                    <a:pt x="855290" y="0"/>
                    <a:pt x="888084" y="32794"/>
                    <a:pt x="888084" y="73248"/>
                  </a:cubicBezTo>
                  <a:lnTo>
                    <a:pt x="888084" y="659236"/>
                  </a:lnTo>
                  <a:cubicBezTo>
                    <a:pt x="888084" y="699690"/>
                    <a:pt x="855290" y="732484"/>
                    <a:pt x="814836" y="732484"/>
                  </a:cubicBezTo>
                  <a:lnTo>
                    <a:pt x="73248" y="732484"/>
                  </a:lnTo>
                  <a:cubicBezTo>
                    <a:pt x="32794" y="732484"/>
                    <a:pt x="0" y="699690"/>
                    <a:pt x="0" y="659236"/>
                  </a:cubicBezTo>
                  <a:lnTo>
                    <a:pt x="0" y="7324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643" tIns="22643" rIns="22643" bIns="140364" numCol="1" spcCol="1270" anchor="t" anchorCtr="0">
              <a:noAutofit/>
            </a:bodyPr>
            <a:lstStyle/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Advisor</a:t>
              </a:r>
              <a:endParaRPr lang="en-US" sz="600" dirty="0"/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Communications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Leadership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Integrator</a:t>
              </a:r>
            </a:p>
          </p:txBody>
        </p:sp>
        <p:sp>
          <p:nvSpPr>
            <p:cNvPr id="123" name="Shape 122">
              <a:extLst>
                <a:ext uri="{FF2B5EF4-FFF2-40B4-BE49-F238E27FC236}">
                  <a16:creationId xmlns:a16="http://schemas.microsoft.com/office/drawing/2014/main" id="{BCD91942-CFB9-300C-5528-ECBF90059585}"/>
                </a:ext>
              </a:extLst>
            </p:cNvPr>
            <p:cNvSpPr/>
            <p:nvPr/>
          </p:nvSpPr>
          <p:spPr>
            <a:xfrm>
              <a:off x="7789490" y="4770865"/>
              <a:ext cx="1003290" cy="1014005"/>
            </a:xfrm>
            <a:prstGeom prst="leftCircularArrow">
              <a:avLst>
                <a:gd name="adj1" fmla="val 4997"/>
                <a:gd name="adj2" fmla="val 643017"/>
                <a:gd name="adj3" fmla="val 2418528"/>
                <a:gd name="adj4" fmla="val 9024489"/>
                <a:gd name="adj5" fmla="val 5829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8FEB70-7D6A-339A-A8A0-7C62CDE15525}"/>
                </a:ext>
              </a:extLst>
            </p:cNvPr>
            <p:cNvSpPr/>
            <p:nvPr/>
          </p:nvSpPr>
          <p:spPr>
            <a:xfrm>
              <a:off x="7595430" y="5232873"/>
              <a:ext cx="658639" cy="264716"/>
            </a:xfrm>
            <a:custGeom>
              <a:avLst/>
              <a:gdLst>
                <a:gd name="connsiteX0" fmla="*/ 0 w 789408"/>
                <a:gd name="connsiteY0" fmla="*/ 31392 h 313921"/>
                <a:gd name="connsiteX1" fmla="*/ 31392 w 789408"/>
                <a:gd name="connsiteY1" fmla="*/ 0 h 313921"/>
                <a:gd name="connsiteX2" fmla="*/ 758016 w 789408"/>
                <a:gd name="connsiteY2" fmla="*/ 0 h 313921"/>
                <a:gd name="connsiteX3" fmla="*/ 789408 w 789408"/>
                <a:gd name="connsiteY3" fmla="*/ 31392 h 313921"/>
                <a:gd name="connsiteX4" fmla="*/ 789408 w 789408"/>
                <a:gd name="connsiteY4" fmla="*/ 282529 h 313921"/>
                <a:gd name="connsiteX5" fmla="*/ 758016 w 789408"/>
                <a:gd name="connsiteY5" fmla="*/ 313921 h 313921"/>
                <a:gd name="connsiteX6" fmla="*/ 31392 w 789408"/>
                <a:gd name="connsiteY6" fmla="*/ 313921 h 313921"/>
                <a:gd name="connsiteX7" fmla="*/ 0 w 789408"/>
                <a:gd name="connsiteY7" fmla="*/ 282529 h 313921"/>
                <a:gd name="connsiteX8" fmla="*/ 0 w 789408"/>
                <a:gd name="connsiteY8" fmla="*/ 31392 h 31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408" h="313921">
                  <a:moveTo>
                    <a:pt x="0" y="31392"/>
                  </a:moveTo>
                  <a:cubicBezTo>
                    <a:pt x="0" y="14055"/>
                    <a:pt x="14055" y="0"/>
                    <a:pt x="31392" y="0"/>
                  </a:cubicBezTo>
                  <a:lnTo>
                    <a:pt x="758016" y="0"/>
                  </a:lnTo>
                  <a:cubicBezTo>
                    <a:pt x="775353" y="0"/>
                    <a:pt x="789408" y="14055"/>
                    <a:pt x="789408" y="31392"/>
                  </a:cubicBezTo>
                  <a:lnTo>
                    <a:pt x="789408" y="282529"/>
                  </a:lnTo>
                  <a:cubicBezTo>
                    <a:pt x="789408" y="299866"/>
                    <a:pt x="775353" y="313921"/>
                    <a:pt x="758016" y="313921"/>
                  </a:cubicBezTo>
                  <a:lnTo>
                    <a:pt x="31392" y="313921"/>
                  </a:lnTo>
                  <a:cubicBezTo>
                    <a:pt x="14055" y="313921"/>
                    <a:pt x="0" y="299866"/>
                    <a:pt x="0" y="282529"/>
                  </a:cubicBezTo>
                  <a:lnTo>
                    <a:pt x="0" y="31392"/>
                  </a:lnTo>
                  <a:close/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26" tIns="14516" rIns="18326" bIns="14516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 WOMC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7770BA3-31F8-9C75-615F-7B0FF701E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306" y="5133319"/>
              <a:ext cx="205073" cy="72421"/>
            </a:xfrm>
            <a:prstGeom prst="rect">
              <a:avLst/>
            </a:prstGeom>
          </p:spPr>
        </p:pic>
        <p:pic>
          <p:nvPicPr>
            <p:cNvPr id="57" name="Picture 2" descr="See the source image">
              <a:extLst>
                <a:ext uri="{FF2B5EF4-FFF2-40B4-BE49-F238E27FC236}">
                  <a16:creationId xmlns:a16="http://schemas.microsoft.com/office/drawing/2014/main" id="{F212B62C-2954-6C56-9D3A-6E6E5C69A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84030" y="4649163"/>
              <a:ext cx="73614" cy="216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D306959-8DE4-B263-F436-F6225AE3B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7190" y="5260562"/>
              <a:ext cx="73614" cy="216939"/>
            </a:xfrm>
            <a:prstGeom prst="rect">
              <a:avLst/>
            </a:prstGeom>
          </p:spPr>
        </p:pic>
        <p:pic>
          <p:nvPicPr>
            <p:cNvPr id="62" name="Picture 2" descr="CW5">
              <a:extLst>
                <a:ext uri="{FF2B5EF4-FFF2-40B4-BE49-F238E27FC236}">
                  <a16:creationId xmlns:a16="http://schemas.microsoft.com/office/drawing/2014/main" id="{34269CC2-EC0C-534E-4A6E-22DC3A72A9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366" y="5241638"/>
              <a:ext cx="86958" cy="216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2" descr="CW5">
              <a:extLst>
                <a:ext uri="{FF2B5EF4-FFF2-40B4-BE49-F238E27FC236}">
                  <a16:creationId xmlns:a16="http://schemas.microsoft.com/office/drawing/2014/main" id="{E68E2ABC-1F56-15CC-4E80-DDE7FBB716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909" y="4657315"/>
              <a:ext cx="86958" cy="216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ACE9859-A9CD-FFD0-CF8A-75C1863C5245}"/>
                </a:ext>
              </a:extLst>
            </p:cNvPr>
            <p:cNvSpPr txBox="1"/>
            <p:nvPr/>
          </p:nvSpPr>
          <p:spPr>
            <a:xfrm>
              <a:off x="3177597" y="5543074"/>
              <a:ext cx="72926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SME</a:t>
              </a:r>
              <a:endParaRPr lang="en-US" sz="400" b="1" dirty="0">
                <a:solidFill>
                  <a:prstClr val="black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08C2D09-9723-2111-FB5C-BB58E0EA4808}"/>
                </a:ext>
              </a:extLst>
            </p:cNvPr>
            <p:cNvSpPr txBox="1"/>
            <p:nvPr/>
          </p:nvSpPr>
          <p:spPr>
            <a:xfrm>
              <a:off x="1055934" y="5519604"/>
              <a:ext cx="7292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Leader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67E050C-242D-CC1A-B6DE-07233BA6E981}"/>
                </a:ext>
              </a:extLst>
            </p:cNvPr>
            <p:cNvSpPr txBox="1"/>
            <p:nvPr/>
          </p:nvSpPr>
          <p:spPr>
            <a:xfrm>
              <a:off x="982477" y="5567686"/>
              <a:ext cx="8751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264F6F3-CB9D-606A-E977-745DAB3B2CAA}"/>
                </a:ext>
              </a:extLst>
            </p:cNvPr>
            <p:cNvSpPr txBox="1"/>
            <p:nvPr/>
          </p:nvSpPr>
          <p:spPr>
            <a:xfrm>
              <a:off x="2069704" y="4499231"/>
              <a:ext cx="8751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Communicator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3C70EB-42B3-329A-1F77-C4E3A85B0965}"/>
                </a:ext>
              </a:extLst>
            </p:cNvPr>
            <p:cNvSpPr txBox="1"/>
            <p:nvPr/>
          </p:nvSpPr>
          <p:spPr>
            <a:xfrm>
              <a:off x="2142654" y="4444821"/>
              <a:ext cx="7292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312C612-6A2D-A2A1-0594-A4138DD0F67D}"/>
                </a:ext>
              </a:extLst>
            </p:cNvPr>
            <p:cNvSpPr txBox="1"/>
            <p:nvPr/>
          </p:nvSpPr>
          <p:spPr>
            <a:xfrm>
              <a:off x="2133659" y="4349414"/>
              <a:ext cx="72926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SME</a:t>
              </a:r>
              <a:endParaRPr lang="en-US" sz="400" b="1" dirty="0">
                <a:solidFill>
                  <a:prstClr val="black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DCECA81-0E96-EF95-AC52-DECE1E5AE102}"/>
                </a:ext>
              </a:extLst>
            </p:cNvPr>
            <p:cNvSpPr txBox="1"/>
            <p:nvPr/>
          </p:nvSpPr>
          <p:spPr>
            <a:xfrm>
              <a:off x="3096896" y="5498762"/>
              <a:ext cx="8751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Communicator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9E7B859-2087-563C-1C0B-80528F7E7CE8}"/>
                </a:ext>
              </a:extLst>
            </p:cNvPr>
            <p:cNvSpPr txBox="1"/>
            <p:nvPr/>
          </p:nvSpPr>
          <p:spPr>
            <a:xfrm>
              <a:off x="3183454" y="5449513"/>
              <a:ext cx="7292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CD50F38-B038-A7F5-678B-CD9C40883800}"/>
                </a:ext>
              </a:extLst>
            </p:cNvPr>
            <p:cNvSpPr txBox="1"/>
            <p:nvPr/>
          </p:nvSpPr>
          <p:spPr>
            <a:xfrm>
              <a:off x="4519132" y="4478049"/>
              <a:ext cx="8751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Communicator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640C202-A122-436D-16D7-9F9F9B24A4D2}"/>
                </a:ext>
              </a:extLst>
            </p:cNvPr>
            <p:cNvSpPr txBox="1"/>
            <p:nvPr/>
          </p:nvSpPr>
          <p:spPr>
            <a:xfrm>
              <a:off x="7905004" y="5476909"/>
              <a:ext cx="7292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Advisor</a:t>
              </a:r>
            </a:p>
          </p:txBody>
        </p:sp>
        <p:pic>
          <p:nvPicPr>
            <p:cNvPr id="77" name="Picture 2" descr="CW5">
              <a:extLst>
                <a:ext uri="{FF2B5EF4-FFF2-40B4-BE49-F238E27FC236}">
                  <a16:creationId xmlns:a16="http://schemas.microsoft.com/office/drawing/2014/main" id="{8A074261-10C4-670F-6EA8-2E426CCF9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4878" y="4841048"/>
              <a:ext cx="159674" cy="398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CD06B52-4BDC-6D61-5CF7-F14AA6CB33A0}"/>
                </a:ext>
              </a:extLst>
            </p:cNvPr>
            <p:cNvSpPr txBox="1"/>
            <p:nvPr/>
          </p:nvSpPr>
          <p:spPr>
            <a:xfrm>
              <a:off x="4593758" y="4540658"/>
              <a:ext cx="7292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Advisor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1657455-9200-9722-0FA5-A4EE1F7367A5}"/>
                </a:ext>
              </a:extLst>
            </p:cNvPr>
            <p:cNvSpPr txBox="1"/>
            <p:nvPr/>
          </p:nvSpPr>
          <p:spPr>
            <a:xfrm>
              <a:off x="7853550" y="5518383"/>
              <a:ext cx="8751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Communicator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F2B7EF4-1B00-B8C1-6B35-78E26873D5ED}"/>
                </a:ext>
              </a:extLst>
            </p:cNvPr>
            <p:cNvGrpSpPr/>
            <p:nvPr/>
          </p:nvGrpSpPr>
          <p:grpSpPr>
            <a:xfrm>
              <a:off x="5471327" y="5401190"/>
              <a:ext cx="875169" cy="208504"/>
              <a:chOff x="7263978" y="4321910"/>
              <a:chExt cx="1048929" cy="247261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D64F198-334D-1E6A-DE46-898150188987}"/>
                  </a:ext>
                </a:extLst>
              </p:cNvPr>
              <p:cNvSpPr txBox="1"/>
              <p:nvPr/>
            </p:nvSpPr>
            <p:spPr>
              <a:xfrm>
                <a:off x="7263978" y="4321910"/>
                <a:ext cx="1048929" cy="182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400" b="1" dirty="0">
                    <a:solidFill>
                      <a:prstClr val="black"/>
                    </a:solidFill>
                    <a:effectLst>
                      <a:outerShdw blurRad="60007" dir="2000400" sy="-30000" kx="-800400" algn="bl" rotWithShape="0">
                        <a:prstClr val="black">
                          <a:alpha val="2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Communicator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417121D-2C86-B880-91F7-943601494E9B}"/>
                  </a:ext>
                </a:extLst>
              </p:cNvPr>
              <p:cNvSpPr txBox="1"/>
              <p:nvPr/>
            </p:nvSpPr>
            <p:spPr>
              <a:xfrm>
                <a:off x="7332092" y="4386678"/>
                <a:ext cx="874061" cy="182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400" b="1" dirty="0">
                    <a:solidFill>
                      <a:prstClr val="black"/>
                    </a:solidFill>
                    <a:effectLst>
                      <a:outerShdw blurRad="60007" dir="2000400" sy="-30000" kx="-800400" algn="bl" rotWithShape="0">
                        <a:prstClr val="black">
                          <a:alpha val="2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Operations</a:t>
                </a: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78EB707-7932-DF21-479E-DA323F3F98BE}"/>
                </a:ext>
              </a:extLst>
            </p:cNvPr>
            <p:cNvSpPr txBox="1"/>
            <p:nvPr/>
          </p:nvSpPr>
          <p:spPr>
            <a:xfrm>
              <a:off x="5517075" y="5520584"/>
              <a:ext cx="72926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SME</a:t>
              </a:r>
              <a:endParaRPr lang="en-US" sz="400" b="1" dirty="0">
                <a:solidFill>
                  <a:prstClr val="black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Left Brace 90">
              <a:extLst>
                <a:ext uri="{FF2B5EF4-FFF2-40B4-BE49-F238E27FC236}">
                  <a16:creationId xmlns:a16="http://schemas.microsoft.com/office/drawing/2014/main" id="{C6DD0B75-D9D2-C7E0-01FF-C71C58DFDEE1}"/>
                </a:ext>
              </a:extLst>
            </p:cNvPr>
            <p:cNvSpPr/>
            <p:nvPr/>
          </p:nvSpPr>
          <p:spPr>
            <a:xfrm rot="16200000">
              <a:off x="1317129" y="4930411"/>
              <a:ext cx="275050" cy="1828896"/>
            </a:xfrm>
            <a:prstGeom prst="leftBrac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56F803C-5EE1-5630-48D3-E1DBA14010AB}"/>
                </a:ext>
              </a:extLst>
            </p:cNvPr>
            <p:cNvSpPr txBox="1"/>
            <p:nvPr/>
          </p:nvSpPr>
          <p:spPr>
            <a:xfrm>
              <a:off x="1103179" y="6013699"/>
              <a:ext cx="651995" cy="25391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 I</a:t>
              </a:r>
            </a:p>
          </p:txBody>
        </p:sp>
        <p:sp>
          <p:nvSpPr>
            <p:cNvPr id="108" name="Left Brace 107">
              <a:extLst>
                <a:ext uri="{FF2B5EF4-FFF2-40B4-BE49-F238E27FC236}">
                  <a16:creationId xmlns:a16="http://schemas.microsoft.com/office/drawing/2014/main" id="{90FABF7B-DADE-EC72-4078-046C528CCEFD}"/>
                </a:ext>
              </a:extLst>
            </p:cNvPr>
            <p:cNvSpPr/>
            <p:nvPr/>
          </p:nvSpPr>
          <p:spPr>
            <a:xfrm rot="16200000">
              <a:off x="3034952" y="5296032"/>
              <a:ext cx="275050" cy="1097970"/>
            </a:xfrm>
            <a:prstGeom prst="leftBrac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880E955-71CE-9707-80F8-9E4B0FE3260D}"/>
                </a:ext>
              </a:extLst>
            </p:cNvPr>
            <p:cNvSpPr txBox="1"/>
            <p:nvPr/>
          </p:nvSpPr>
          <p:spPr>
            <a:xfrm>
              <a:off x="2732260" y="6025175"/>
              <a:ext cx="729269" cy="25391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 II</a:t>
              </a:r>
            </a:p>
          </p:txBody>
        </p:sp>
        <p:sp>
          <p:nvSpPr>
            <p:cNvPr id="110" name="Left Brace 109">
              <a:extLst>
                <a:ext uri="{FF2B5EF4-FFF2-40B4-BE49-F238E27FC236}">
                  <a16:creationId xmlns:a16="http://schemas.microsoft.com/office/drawing/2014/main" id="{330B5DD5-9384-F427-5A4B-1F507C12807F}"/>
                </a:ext>
              </a:extLst>
            </p:cNvPr>
            <p:cNvSpPr/>
            <p:nvPr/>
          </p:nvSpPr>
          <p:spPr>
            <a:xfrm rot="16200000">
              <a:off x="6123520" y="5373164"/>
              <a:ext cx="275050" cy="977538"/>
            </a:xfrm>
            <a:prstGeom prst="leftBrac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1437FE8-92DB-017F-ACC3-988E7C99CF0E}"/>
                </a:ext>
              </a:extLst>
            </p:cNvPr>
            <p:cNvSpPr txBox="1"/>
            <p:nvPr/>
          </p:nvSpPr>
          <p:spPr>
            <a:xfrm>
              <a:off x="5896413" y="6024881"/>
              <a:ext cx="853402" cy="2539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 IV</a:t>
              </a:r>
            </a:p>
          </p:txBody>
        </p:sp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4F7BBEAF-BD82-B4AD-90CB-B7277530C5A9}"/>
                </a:ext>
              </a:extLst>
            </p:cNvPr>
            <p:cNvSpPr/>
            <p:nvPr/>
          </p:nvSpPr>
          <p:spPr>
            <a:xfrm rot="16200000">
              <a:off x="4502386" y="4977973"/>
              <a:ext cx="275050" cy="1746402"/>
            </a:xfrm>
            <a:prstGeom prst="leftBrac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C7773E-128A-E45B-999B-9FB7F59FAB37}"/>
                </a:ext>
              </a:extLst>
            </p:cNvPr>
            <p:cNvSpPr txBox="1"/>
            <p:nvPr/>
          </p:nvSpPr>
          <p:spPr>
            <a:xfrm>
              <a:off x="4279437" y="6021756"/>
              <a:ext cx="729269" cy="2539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 III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F14B45-76E1-F9C1-6144-667C2994720B}"/>
                </a:ext>
              </a:extLst>
            </p:cNvPr>
            <p:cNvSpPr txBox="1"/>
            <p:nvPr/>
          </p:nvSpPr>
          <p:spPr>
            <a:xfrm>
              <a:off x="7270957" y="6029775"/>
              <a:ext cx="729269" cy="2539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 V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793153A-A9EE-74A0-6233-F36275F98034}"/>
                </a:ext>
              </a:extLst>
            </p:cNvPr>
            <p:cNvSpPr txBox="1"/>
            <p:nvPr/>
          </p:nvSpPr>
          <p:spPr>
            <a:xfrm>
              <a:off x="6832864" y="4389264"/>
              <a:ext cx="72926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SME</a:t>
              </a:r>
              <a:endParaRPr lang="en-US" sz="400" b="1" dirty="0">
                <a:solidFill>
                  <a:prstClr val="black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442D99-CFFB-134D-FBD0-76263B564C94}"/>
                </a:ext>
              </a:extLst>
            </p:cNvPr>
            <p:cNvSpPr/>
            <p:nvPr/>
          </p:nvSpPr>
          <p:spPr>
            <a:xfrm>
              <a:off x="3979495" y="4879213"/>
              <a:ext cx="740969" cy="511379"/>
            </a:xfrm>
            <a:custGeom>
              <a:avLst/>
              <a:gdLst>
                <a:gd name="connsiteX0" fmla="*/ 0 w 888084"/>
                <a:gd name="connsiteY0" fmla="*/ 73248 h 732484"/>
                <a:gd name="connsiteX1" fmla="*/ 73248 w 888084"/>
                <a:gd name="connsiteY1" fmla="*/ 0 h 732484"/>
                <a:gd name="connsiteX2" fmla="*/ 814836 w 888084"/>
                <a:gd name="connsiteY2" fmla="*/ 0 h 732484"/>
                <a:gd name="connsiteX3" fmla="*/ 888084 w 888084"/>
                <a:gd name="connsiteY3" fmla="*/ 73248 h 732484"/>
                <a:gd name="connsiteX4" fmla="*/ 888084 w 888084"/>
                <a:gd name="connsiteY4" fmla="*/ 659236 h 732484"/>
                <a:gd name="connsiteX5" fmla="*/ 814836 w 888084"/>
                <a:gd name="connsiteY5" fmla="*/ 732484 h 732484"/>
                <a:gd name="connsiteX6" fmla="*/ 73248 w 888084"/>
                <a:gd name="connsiteY6" fmla="*/ 732484 h 732484"/>
                <a:gd name="connsiteX7" fmla="*/ 0 w 888084"/>
                <a:gd name="connsiteY7" fmla="*/ 659236 h 732484"/>
                <a:gd name="connsiteX8" fmla="*/ 0 w 888084"/>
                <a:gd name="connsiteY8" fmla="*/ 73248 h 73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8084" h="732484">
                  <a:moveTo>
                    <a:pt x="0" y="73248"/>
                  </a:moveTo>
                  <a:cubicBezTo>
                    <a:pt x="0" y="32794"/>
                    <a:pt x="32794" y="0"/>
                    <a:pt x="73248" y="0"/>
                  </a:cubicBezTo>
                  <a:lnTo>
                    <a:pt x="814836" y="0"/>
                  </a:lnTo>
                  <a:cubicBezTo>
                    <a:pt x="855290" y="0"/>
                    <a:pt x="888084" y="32794"/>
                    <a:pt x="888084" y="73248"/>
                  </a:cubicBezTo>
                  <a:lnTo>
                    <a:pt x="888084" y="659236"/>
                  </a:lnTo>
                  <a:cubicBezTo>
                    <a:pt x="888084" y="699690"/>
                    <a:pt x="855290" y="732484"/>
                    <a:pt x="814836" y="732484"/>
                  </a:cubicBezTo>
                  <a:lnTo>
                    <a:pt x="73248" y="732484"/>
                  </a:lnTo>
                  <a:cubicBezTo>
                    <a:pt x="32794" y="732484"/>
                    <a:pt x="0" y="699690"/>
                    <a:pt x="0" y="659236"/>
                  </a:cubicBezTo>
                  <a:lnTo>
                    <a:pt x="0" y="73248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643" tIns="22643" rIns="22643" bIns="140364" numCol="1" spcCol="1270" anchor="t" anchorCtr="0">
              <a:noAutofit/>
            </a:bodyPr>
            <a:lstStyle/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Communications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Advisor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Leadership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Integrator</a:t>
              </a: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202456D-4ADC-99F0-A026-6CD5D741E277}"/>
                </a:ext>
              </a:extLst>
            </p:cNvPr>
            <p:cNvSpPr/>
            <p:nvPr/>
          </p:nvSpPr>
          <p:spPr>
            <a:xfrm>
              <a:off x="4038639" y="4616161"/>
              <a:ext cx="658639" cy="264716"/>
            </a:xfrm>
            <a:custGeom>
              <a:avLst/>
              <a:gdLst>
                <a:gd name="connsiteX0" fmla="*/ 0 w 789408"/>
                <a:gd name="connsiteY0" fmla="*/ 31392 h 313921"/>
                <a:gd name="connsiteX1" fmla="*/ 31392 w 789408"/>
                <a:gd name="connsiteY1" fmla="*/ 0 h 313921"/>
                <a:gd name="connsiteX2" fmla="*/ 758016 w 789408"/>
                <a:gd name="connsiteY2" fmla="*/ 0 h 313921"/>
                <a:gd name="connsiteX3" fmla="*/ 789408 w 789408"/>
                <a:gd name="connsiteY3" fmla="*/ 31392 h 313921"/>
                <a:gd name="connsiteX4" fmla="*/ 789408 w 789408"/>
                <a:gd name="connsiteY4" fmla="*/ 282529 h 313921"/>
                <a:gd name="connsiteX5" fmla="*/ 758016 w 789408"/>
                <a:gd name="connsiteY5" fmla="*/ 313921 h 313921"/>
                <a:gd name="connsiteX6" fmla="*/ 31392 w 789408"/>
                <a:gd name="connsiteY6" fmla="*/ 313921 h 313921"/>
                <a:gd name="connsiteX7" fmla="*/ 0 w 789408"/>
                <a:gd name="connsiteY7" fmla="*/ 282529 h 313921"/>
                <a:gd name="connsiteX8" fmla="*/ 0 w 789408"/>
                <a:gd name="connsiteY8" fmla="*/ 31392 h 31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408" h="313921">
                  <a:moveTo>
                    <a:pt x="0" y="31392"/>
                  </a:moveTo>
                  <a:cubicBezTo>
                    <a:pt x="0" y="14055"/>
                    <a:pt x="14055" y="0"/>
                    <a:pt x="31392" y="0"/>
                  </a:cubicBezTo>
                  <a:lnTo>
                    <a:pt x="758016" y="0"/>
                  </a:lnTo>
                  <a:cubicBezTo>
                    <a:pt x="775353" y="0"/>
                    <a:pt x="789408" y="14055"/>
                    <a:pt x="789408" y="31392"/>
                  </a:cubicBezTo>
                  <a:lnTo>
                    <a:pt x="789408" y="282529"/>
                  </a:lnTo>
                  <a:cubicBezTo>
                    <a:pt x="789408" y="299866"/>
                    <a:pt x="775353" y="313921"/>
                    <a:pt x="758016" y="313921"/>
                  </a:cubicBezTo>
                  <a:lnTo>
                    <a:pt x="31392" y="313921"/>
                  </a:lnTo>
                  <a:cubicBezTo>
                    <a:pt x="14055" y="313921"/>
                    <a:pt x="0" y="299866"/>
                    <a:pt x="0" y="282529"/>
                  </a:cubicBezTo>
                  <a:lnTo>
                    <a:pt x="0" y="31392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83" tIns="16421" rIns="21183" bIns="16421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WOAC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E1D41C3-1B63-93AE-31A1-6BD3485E0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3989" y="4639104"/>
              <a:ext cx="71806" cy="211612"/>
            </a:xfrm>
            <a:prstGeom prst="rect">
              <a:avLst/>
            </a:prstGeom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B63A367-2349-6ED9-FDDC-7C16DFE8EF59}"/>
                </a:ext>
              </a:extLst>
            </p:cNvPr>
            <p:cNvSpPr txBox="1"/>
            <p:nvPr/>
          </p:nvSpPr>
          <p:spPr>
            <a:xfrm>
              <a:off x="4601060" y="4374483"/>
              <a:ext cx="72926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SME</a:t>
              </a:r>
              <a:endParaRPr lang="en-US" sz="400" b="1" dirty="0">
                <a:solidFill>
                  <a:prstClr val="black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FE79AB1-22A7-9548-B07C-B90CD806FB12}"/>
                </a:ext>
              </a:extLst>
            </p:cNvPr>
            <p:cNvSpPr txBox="1"/>
            <p:nvPr/>
          </p:nvSpPr>
          <p:spPr>
            <a:xfrm>
              <a:off x="7920607" y="5542894"/>
              <a:ext cx="72926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SME</a:t>
              </a:r>
              <a:endParaRPr lang="en-US" sz="400" b="1" dirty="0">
                <a:solidFill>
                  <a:prstClr val="black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A72F5A9-D689-CAA7-5501-8646879B1C67}"/>
                </a:ext>
              </a:extLst>
            </p:cNvPr>
            <p:cNvSpPr/>
            <p:nvPr/>
          </p:nvSpPr>
          <p:spPr>
            <a:xfrm>
              <a:off x="5146633" y="4717604"/>
              <a:ext cx="740969" cy="617671"/>
            </a:xfrm>
            <a:custGeom>
              <a:avLst/>
              <a:gdLst>
                <a:gd name="connsiteX0" fmla="*/ 0 w 888084"/>
                <a:gd name="connsiteY0" fmla="*/ 73248 h 732484"/>
                <a:gd name="connsiteX1" fmla="*/ 73248 w 888084"/>
                <a:gd name="connsiteY1" fmla="*/ 0 h 732484"/>
                <a:gd name="connsiteX2" fmla="*/ 814836 w 888084"/>
                <a:gd name="connsiteY2" fmla="*/ 0 h 732484"/>
                <a:gd name="connsiteX3" fmla="*/ 888084 w 888084"/>
                <a:gd name="connsiteY3" fmla="*/ 73248 h 732484"/>
                <a:gd name="connsiteX4" fmla="*/ 888084 w 888084"/>
                <a:gd name="connsiteY4" fmla="*/ 659236 h 732484"/>
                <a:gd name="connsiteX5" fmla="*/ 814836 w 888084"/>
                <a:gd name="connsiteY5" fmla="*/ 732484 h 732484"/>
                <a:gd name="connsiteX6" fmla="*/ 73248 w 888084"/>
                <a:gd name="connsiteY6" fmla="*/ 732484 h 732484"/>
                <a:gd name="connsiteX7" fmla="*/ 0 w 888084"/>
                <a:gd name="connsiteY7" fmla="*/ 659236 h 732484"/>
                <a:gd name="connsiteX8" fmla="*/ 0 w 888084"/>
                <a:gd name="connsiteY8" fmla="*/ 73248 h 73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8084" h="732484">
                  <a:moveTo>
                    <a:pt x="0" y="73248"/>
                  </a:moveTo>
                  <a:cubicBezTo>
                    <a:pt x="0" y="32794"/>
                    <a:pt x="32794" y="0"/>
                    <a:pt x="73248" y="0"/>
                  </a:cubicBezTo>
                  <a:lnTo>
                    <a:pt x="814836" y="0"/>
                  </a:lnTo>
                  <a:cubicBezTo>
                    <a:pt x="855290" y="0"/>
                    <a:pt x="888084" y="32794"/>
                    <a:pt x="888084" y="73248"/>
                  </a:cubicBezTo>
                  <a:lnTo>
                    <a:pt x="888084" y="659236"/>
                  </a:lnTo>
                  <a:cubicBezTo>
                    <a:pt x="888084" y="699690"/>
                    <a:pt x="855290" y="732484"/>
                    <a:pt x="814836" y="732484"/>
                  </a:cubicBezTo>
                  <a:lnTo>
                    <a:pt x="73248" y="732484"/>
                  </a:lnTo>
                  <a:cubicBezTo>
                    <a:pt x="32794" y="732484"/>
                    <a:pt x="0" y="699690"/>
                    <a:pt x="0" y="659236"/>
                  </a:cubicBezTo>
                  <a:lnTo>
                    <a:pt x="0" y="7324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643" tIns="22643" rIns="22643" bIns="140364" numCol="1" spcCol="1270" anchor="t" anchorCtr="0">
              <a:noAutofit/>
            </a:bodyPr>
            <a:lstStyle/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  <a:endParaRPr lang="en-US" sz="600" dirty="0"/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Communications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Leadership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Advisor</a:t>
              </a:r>
            </a:p>
            <a:p>
              <a:pPr marL="42863" lvl="1" indent="-42863" defTabSz="2333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Integrator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EB6917-9483-E8EA-5BD7-521F1E322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5672" y="5260372"/>
              <a:ext cx="71806" cy="211612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3B1F01-03FF-5A97-EA3F-95BC1344FC36}"/>
                </a:ext>
              </a:extLst>
            </p:cNvPr>
            <p:cNvSpPr/>
            <p:nvPr/>
          </p:nvSpPr>
          <p:spPr>
            <a:xfrm>
              <a:off x="4999171" y="5248608"/>
              <a:ext cx="670799" cy="278570"/>
            </a:xfrm>
            <a:prstGeom prst="roundRect">
              <a:avLst>
                <a:gd name="adj" fmla="val 10000"/>
              </a:avLst>
            </a:prstGeom>
            <a:ln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72" name="Picture 71" descr="A close up of a logo&#10;&#10;Description automatically generated">
              <a:extLst>
                <a:ext uri="{FF2B5EF4-FFF2-40B4-BE49-F238E27FC236}">
                  <a16:creationId xmlns:a16="http://schemas.microsoft.com/office/drawing/2014/main" id="{010D8A3E-3EA1-1084-9F0B-9ECDC31F4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73" y="4921697"/>
              <a:ext cx="8222573" cy="278570"/>
            </a:xfrm>
            <a:prstGeom prst="rect">
              <a:avLst/>
            </a:prstGeom>
          </p:spPr>
        </p:pic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6A85FA74-767E-DCFC-F434-EAAE7DD236F3}"/>
                </a:ext>
              </a:extLst>
            </p:cNvPr>
            <p:cNvSpPr txBox="1"/>
            <p:nvPr/>
          </p:nvSpPr>
          <p:spPr>
            <a:xfrm>
              <a:off x="5085670" y="5289622"/>
              <a:ext cx="655174" cy="22942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59" tIns="8573" rIns="12859" bIns="8573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WOSC</a:t>
              </a:r>
            </a:p>
          </p:txBody>
        </p:sp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FF5578FF-C707-58D1-8B18-5D20F6D32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5327" y="5271856"/>
              <a:ext cx="73075" cy="215353"/>
            </a:xfrm>
            <a:prstGeom prst="rect">
              <a:avLst/>
            </a:prstGeom>
          </p:spPr>
        </p:pic>
        <p:sp>
          <p:nvSpPr>
            <p:cNvPr id="74" name="Left Brace 73">
              <a:extLst>
                <a:ext uri="{FF2B5EF4-FFF2-40B4-BE49-F238E27FC236}">
                  <a16:creationId xmlns:a16="http://schemas.microsoft.com/office/drawing/2014/main" id="{56F07E24-FCE3-3EBF-F5A1-0CF181620479}"/>
                </a:ext>
              </a:extLst>
            </p:cNvPr>
            <p:cNvSpPr/>
            <p:nvPr/>
          </p:nvSpPr>
          <p:spPr>
            <a:xfrm rot="16200000">
              <a:off x="7508866" y="4993623"/>
              <a:ext cx="275050" cy="1735844"/>
            </a:xfrm>
            <a:prstGeom prst="leftBrac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312E9C6-35AA-24F5-FC8A-D0DF8AA30BCA}"/>
                </a:ext>
              </a:extLst>
            </p:cNvPr>
            <p:cNvSpPr txBox="1"/>
            <p:nvPr/>
          </p:nvSpPr>
          <p:spPr>
            <a:xfrm>
              <a:off x="6778469" y="4481208"/>
              <a:ext cx="87516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Communicator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6A65727-4723-DECE-CA78-F9821962DC73}"/>
                </a:ext>
              </a:extLst>
            </p:cNvPr>
            <p:cNvSpPr txBox="1"/>
            <p:nvPr/>
          </p:nvSpPr>
          <p:spPr>
            <a:xfrm>
              <a:off x="6845261" y="4526109"/>
              <a:ext cx="729269" cy="15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" b="1" dirty="0">
                  <a:solidFill>
                    <a:prstClr val="black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Advisor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849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25019" y="79566"/>
            <a:ext cx="3437906" cy="498764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514350"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charset="0"/>
              </a:rPr>
              <a:t>WOCS Modernization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176" y="993232"/>
            <a:ext cx="8734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1600" b="1" dirty="0">
                <a:solidFill>
                  <a:prstClr val="black"/>
                </a:solidFill>
                <a:latin typeface=" Arial"/>
                <a:ea typeface="Calibri" panose="020F0502020204030204" pitchFamily="34" charset="0"/>
                <a:cs typeface="Arial" panose="020B0604020202020204" pitchFamily="34" charset="0"/>
              </a:rPr>
              <a:t>Problem:</a:t>
            </a:r>
            <a:r>
              <a:rPr lang="en-US" sz="1600" dirty="0">
                <a:solidFill>
                  <a:prstClr val="black"/>
                </a:solidFill>
                <a:latin typeface=" Arial"/>
                <a:ea typeface="Calibri" panose="020F0502020204030204" pitchFamily="34" charset="0"/>
                <a:cs typeface="Arial" panose="020B0604020202020204" pitchFamily="34" charset="0"/>
              </a:rPr>
              <a:t>  The current Warrant Officer Candidate School training and education does not provide the optimal level of knowledge and skills in Warrant Officer/Company Grade common-core to prepare WO1s to face the new and emerging challenges and complexities of the current and future operational environment.</a:t>
            </a:r>
            <a:r>
              <a:rPr lang="en-US" dirty="0">
                <a:solidFill>
                  <a:prstClr val="black"/>
                </a:solidFill>
                <a:latin typeface=" Arial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5455" y="2154000"/>
            <a:ext cx="3838517" cy="3133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0960" y="3210662"/>
            <a:ext cx="228017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 defTabSz="514350">
              <a:defRPr/>
            </a:pPr>
            <a:r>
              <a:rPr lang="en-US" sz="1600" b="1" dirty="0">
                <a:solidFill>
                  <a:prstClr val="black"/>
                </a:solidFill>
                <a:latin typeface=" Arial"/>
              </a:rPr>
              <a:t>38 years of looking </a:t>
            </a:r>
          </a:p>
          <a:p>
            <a:pPr algn="ctr" defTabSz="514350">
              <a:defRPr/>
            </a:pPr>
            <a:r>
              <a:rPr lang="en-US" sz="1600" b="1" dirty="0">
                <a:solidFill>
                  <a:prstClr val="black"/>
                </a:solidFill>
                <a:latin typeface=" Arial"/>
              </a:rPr>
              <a:t>at the Warrant Officer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9646" y="3133717"/>
            <a:ext cx="1040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14350">
              <a:defRPr/>
            </a:pPr>
            <a:r>
              <a:rPr lang="en-US" sz="1400" b="1" dirty="0">
                <a:solidFill>
                  <a:prstClr val="black"/>
                </a:solidFill>
                <a:latin typeface=" Arial"/>
              </a:rPr>
              <a:t>Research </a:t>
            </a:r>
          </a:p>
          <a:p>
            <a:pPr algn="ctr" defTabSz="514350">
              <a:defRPr/>
            </a:pPr>
            <a:r>
              <a:rPr lang="en-US" sz="1400" b="1" dirty="0">
                <a:solidFill>
                  <a:prstClr val="black"/>
                </a:solidFill>
                <a:latin typeface=" Arial"/>
              </a:rPr>
              <a:t>and </a:t>
            </a:r>
          </a:p>
          <a:p>
            <a:pPr algn="ctr" defTabSz="514350">
              <a:defRPr/>
            </a:pPr>
            <a:r>
              <a:rPr lang="en-US" sz="1400" b="1" dirty="0">
                <a:solidFill>
                  <a:prstClr val="black"/>
                </a:solidFill>
                <a:latin typeface=" Arial"/>
              </a:rPr>
              <a:t>Studies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820854" y="5795221"/>
            <a:ext cx="7808330" cy="86357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  <a:defRPr/>
            </a:pPr>
            <a:r>
              <a:rPr lang="en-US" sz="1600" b="1" dirty="0">
                <a:solidFill>
                  <a:srgbClr val="FFC000"/>
                </a:solidFill>
                <a:latin typeface=" Arial"/>
                <a:ea typeface="Calibri" panose="020F0502020204030204" pitchFamily="34" charset="0"/>
                <a:cs typeface="Times New Roman" panose="02020603050405020304" pitchFamily="18" charset="0"/>
              </a:rPr>
              <a:t>A more rigorous training and education environment with a seamless acculturation process in the WO IMT experience that ensures WO1s have the necessary competencies to support Army 2030 and beyond.</a:t>
            </a:r>
            <a:endParaRPr lang="en-US" sz="1600" b="1" dirty="0">
              <a:solidFill>
                <a:srgbClr val="FFC000"/>
              </a:solidFill>
              <a:latin typeface=" 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8697" y="69757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>
              <a:defRPr/>
            </a:pPr>
            <a:r>
              <a:rPr lang="en-US" b="1" dirty="0">
                <a:solidFill>
                  <a:prstClr val="black"/>
                </a:solidFill>
                <a:latin typeface=" Arial"/>
              </a:rPr>
              <a:t>Current State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9078" y="5458590"/>
            <a:ext cx="3051882" cy="3366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defTabSz="685800">
              <a:lnSpc>
                <a:spcPct val="107000"/>
              </a:lnSpc>
              <a:spcAft>
                <a:spcPts val="600"/>
              </a:spcAft>
              <a:defRPr b="1">
                <a:solidFill>
                  <a:prstClr val="black"/>
                </a:solidFill>
                <a:latin typeface=" Arial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1600" dirty="0"/>
              <a:t>Modernization End State</a:t>
            </a:r>
          </a:p>
        </p:txBody>
      </p:sp>
    </p:spTree>
    <p:extLst>
      <p:ext uri="{BB962C8B-B14F-4D97-AF65-F5344CB8AC3E}">
        <p14:creationId xmlns:p14="http://schemas.microsoft.com/office/powerpoint/2010/main" val="75936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/>
          <p:cNvCxnSpPr/>
          <p:nvPr/>
        </p:nvCxnSpPr>
        <p:spPr>
          <a:xfrm>
            <a:off x="3813065" y="6690836"/>
            <a:ext cx="1028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-257175" y="506454"/>
            <a:ext cx="9210675" cy="6351547"/>
            <a:chOff x="-315609" y="1149411"/>
            <a:chExt cx="9507291" cy="5546117"/>
          </a:xfrm>
        </p:grpSpPr>
        <p:sp>
          <p:nvSpPr>
            <p:cNvPr id="12" name="Rectangle 11"/>
            <p:cNvSpPr/>
            <p:nvPr/>
          </p:nvSpPr>
          <p:spPr>
            <a:xfrm>
              <a:off x="53543" y="1355697"/>
              <a:ext cx="9138139" cy="52198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>
                <a:defRPr/>
              </a:pPr>
              <a:endParaRPr lang="en-US" sz="825" dirty="0">
                <a:solidFill>
                  <a:prstClr val="white"/>
                </a:solidFill>
                <a:latin typeface=" Arial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r="24565"/>
            <a:stretch/>
          </p:blipFill>
          <p:spPr>
            <a:xfrm>
              <a:off x="90248" y="1149411"/>
              <a:ext cx="2321971" cy="1717650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r="7718"/>
            <a:stretch/>
          </p:blipFill>
          <p:spPr>
            <a:xfrm>
              <a:off x="3826724" y="1301757"/>
              <a:ext cx="2489489" cy="1644209"/>
            </a:xfrm>
            <a:prstGeom prst="rect">
              <a:avLst/>
            </a:prstGeom>
            <a:effectLst>
              <a:softEdge rad="317500"/>
            </a:effectLst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108006" y="2699204"/>
              <a:ext cx="15573" cy="38698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08006" y="2904304"/>
              <a:ext cx="3313880" cy="3360168"/>
              <a:chOff x="144007" y="2729406"/>
              <a:chExt cx="4418507" cy="4480225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45235" y="2729406"/>
                <a:ext cx="4317279" cy="4480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0735" indent="-160735" defTabSz="514350">
                  <a:buFont typeface="Wingdings" panose="05000000000000000000" pitchFamily="2" charset="2"/>
                  <a:buChar char="v"/>
                  <a:defRPr/>
                </a:pPr>
                <a:r>
                  <a:rPr lang="en-US" sz="1100" b="1" i="1" dirty="0">
                    <a:solidFill>
                      <a:schemeClr val="bg1"/>
                    </a:solidFill>
                    <a:latin typeface=" Arial"/>
                  </a:rPr>
                  <a:t>WO1s not fully prepared to face emerging challenges of the future fight</a:t>
                </a:r>
              </a:p>
              <a:p>
                <a:pPr defTabSz="514350">
                  <a:defRPr/>
                </a:pPr>
                <a:endParaRPr lang="en-US" sz="1100" b="1" i="1" dirty="0">
                  <a:solidFill>
                    <a:prstClr val="white">
                      <a:lumMod val="95000"/>
                    </a:prstClr>
                  </a:solidFill>
                  <a:latin typeface=" Arial"/>
                </a:endParaRPr>
              </a:p>
              <a:p>
                <a:pPr marL="160735" indent="-160735" defTabSz="514350">
                  <a:buFont typeface="Wingdings" panose="05000000000000000000" pitchFamily="2" charset="2"/>
                  <a:buChar char="v"/>
                  <a:defRPr/>
                </a:pPr>
                <a:r>
                  <a:rPr lang="en-US" sz="1100" b="1" i="1" dirty="0">
                    <a:solidFill>
                      <a:srgbClr val="FFFF00"/>
                    </a:solidFill>
                    <a:latin typeface=" Arial"/>
                  </a:rPr>
                  <a:t>Majority of the material designed for lower cognitive level outcomes </a:t>
                </a:r>
              </a:p>
              <a:p>
                <a:pPr marL="160735" indent="-160735" defTabSz="514350">
                  <a:buFont typeface="Wingdings" panose="05000000000000000000" pitchFamily="2" charset="2"/>
                  <a:buChar char="v"/>
                  <a:defRPr/>
                </a:pPr>
                <a:endParaRPr lang="en-US" sz="1100" b="1" i="1" dirty="0">
                  <a:solidFill>
                    <a:prstClr val="white">
                      <a:lumMod val="95000"/>
                    </a:prstClr>
                  </a:solidFill>
                  <a:latin typeface=" Arial"/>
                </a:endParaRPr>
              </a:p>
              <a:p>
                <a:pPr marL="160735" indent="-160735" defTabSz="514350">
                  <a:buFont typeface="Wingdings" panose="05000000000000000000" pitchFamily="2" charset="2"/>
                  <a:buChar char="v"/>
                  <a:defRPr/>
                </a:pPr>
                <a:r>
                  <a:rPr lang="en-US" sz="1100" b="1" dirty="0">
                    <a:solidFill>
                      <a:srgbClr val="FFFF00"/>
                    </a:solidFill>
                    <a:latin typeface=" Arial"/>
                    <a:ea typeface="Calibri" panose="020F0502020204030204" pitchFamily="34" charset="0"/>
                    <a:cs typeface="Times New Roman" panose="02020603050405020304" pitchFamily="18" charset="0"/>
                  </a:rPr>
                  <a:t>83% of WOCS students are prior enlisted Soldiers who have completed BLC/ALC or SLC.</a:t>
                </a:r>
              </a:p>
              <a:p>
                <a:pPr marL="160735" indent="-160735" defTabSz="514350">
                  <a:buFont typeface="Wingdings" panose="05000000000000000000" pitchFamily="2" charset="2"/>
                  <a:buChar char="v"/>
                  <a:defRPr/>
                </a:pPr>
                <a:endParaRPr lang="en-US" sz="1100" b="1" i="1" dirty="0">
                  <a:solidFill>
                    <a:prstClr val="white">
                      <a:lumMod val="95000"/>
                    </a:prstClr>
                  </a:solidFill>
                  <a:latin typeface=" Arial"/>
                </a:endParaRPr>
              </a:p>
              <a:p>
                <a:pPr marL="160735" indent="-160735" defTabSz="514350">
                  <a:buFont typeface="Wingdings" panose="05000000000000000000" pitchFamily="2" charset="2"/>
                  <a:buChar char="v"/>
                  <a:defRPr/>
                </a:pPr>
                <a:r>
                  <a:rPr lang="en-US" sz="1100" b="1" i="1" dirty="0">
                    <a:solidFill>
                      <a:prstClr val="white">
                        <a:lumMod val="95000"/>
                      </a:prstClr>
                    </a:solidFill>
                    <a:latin typeface=" Arial"/>
                  </a:rPr>
                  <a:t>Not designed to address current PME levels of the majority of students (ALC graduates)</a:t>
                </a:r>
              </a:p>
              <a:p>
                <a:pPr defTabSz="514350">
                  <a:defRPr/>
                </a:pPr>
                <a:endParaRPr lang="en-US" sz="1100" b="1" i="1" dirty="0">
                  <a:solidFill>
                    <a:prstClr val="white">
                      <a:lumMod val="95000"/>
                    </a:prstClr>
                  </a:solidFill>
                  <a:latin typeface=" Arial"/>
                </a:endParaRPr>
              </a:p>
              <a:p>
                <a:pPr marL="160735" indent="-160735" defTabSz="514350">
                  <a:buFont typeface="Wingdings" panose="05000000000000000000" pitchFamily="2" charset="2"/>
                  <a:buChar char="v"/>
                  <a:defRPr/>
                </a:pPr>
                <a:r>
                  <a:rPr lang="en-US" sz="1100" b="1" i="1" dirty="0">
                    <a:solidFill>
                      <a:prstClr val="white">
                        <a:lumMod val="95000"/>
                      </a:prstClr>
                    </a:solidFill>
                    <a:latin typeface=" Arial"/>
                  </a:rPr>
                  <a:t>Structured to provide IMT for Soldiers who are new or have little experience in the Army</a:t>
                </a:r>
              </a:p>
              <a:p>
                <a:pPr defTabSz="514350">
                  <a:defRPr/>
                </a:pPr>
                <a:endParaRPr lang="en-US" sz="1100" b="1" i="1" dirty="0">
                  <a:solidFill>
                    <a:prstClr val="white">
                      <a:lumMod val="95000"/>
                    </a:prstClr>
                  </a:solidFill>
                  <a:latin typeface=" Arial"/>
                </a:endParaRPr>
              </a:p>
              <a:p>
                <a:pPr marL="160735" indent="-160735" defTabSz="514350">
                  <a:buFont typeface="Wingdings" panose="05000000000000000000" pitchFamily="2" charset="2"/>
                  <a:buChar char="v"/>
                  <a:defRPr/>
                </a:pPr>
                <a:r>
                  <a:rPr lang="en-US" sz="1100" b="1" i="1" dirty="0">
                    <a:solidFill>
                      <a:prstClr val="white">
                        <a:lumMod val="95000"/>
                      </a:prstClr>
                    </a:solidFill>
                    <a:latin typeface=" Arial"/>
                  </a:rPr>
                  <a:t>COEs duplicate education and training during WOBCs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44007" y="2876892"/>
                <a:ext cx="18288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>
              <a:off x="3543472" y="2816725"/>
              <a:ext cx="13757" cy="375229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11644" y="1210417"/>
              <a:ext cx="2155913" cy="161485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l="7732" t="38387" r="8817" b="-2"/>
            <a:stretch/>
          </p:blipFill>
          <p:spPr>
            <a:xfrm>
              <a:off x="5869839" y="1322491"/>
              <a:ext cx="3148433" cy="1577339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40226" y="2650632"/>
              <a:ext cx="9138139" cy="217833"/>
            </a:xfrm>
            <a:prstGeom prst="rect">
              <a:avLst/>
            </a:prstGeom>
            <a:solidFill>
              <a:srgbClr val="CC9933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en-US" sz="825" dirty="0">
                <a:solidFill>
                  <a:prstClr val="black"/>
                </a:solidFill>
                <a:latin typeface=" 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 rot="21435926" flipH="1">
              <a:off x="-315609" y="1975519"/>
              <a:ext cx="1596516" cy="678110"/>
            </a:xfrm>
            <a:prstGeom prst="rect">
              <a:avLst/>
            </a:prstGeom>
            <a:solidFill>
              <a:srgbClr val="FFC000"/>
            </a:solidFill>
            <a:ln w="57150">
              <a:solidFill>
                <a:schemeClr val="bg2"/>
              </a:solidFill>
            </a:ln>
            <a:scene3d>
              <a:camera prst="isometricOffAxis2Right">
                <a:rot lat="108000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>
                <a:defRPr/>
              </a:pPr>
              <a:r>
                <a:rPr lang="en-US" sz="15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 Arial"/>
                  <a:cs typeface="Arial" panose="020B0604020202020204" pitchFamily="34" charset="0"/>
                </a:rPr>
                <a:t>2002-2022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2827" y="2639379"/>
              <a:ext cx="1821545" cy="214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defRPr/>
              </a:pPr>
              <a:r>
                <a:rPr lang="en-US" sz="1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 Arial"/>
                </a:rPr>
                <a:t>CURRENT COURSE</a:t>
              </a:r>
            </a:p>
          </p:txBody>
        </p:sp>
        <p:sp>
          <p:nvSpPr>
            <p:cNvPr id="52" name="Rectangle 51"/>
            <p:cNvSpPr/>
            <p:nvPr/>
          </p:nvSpPr>
          <p:spPr>
            <a:xfrm flipH="1">
              <a:off x="3192242" y="1903700"/>
              <a:ext cx="1399989" cy="823972"/>
            </a:xfrm>
            <a:prstGeom prst="rect">
              <a:avLst/>
            </a:prstGeom>
            <a:solidFill>
              <a:srgbClr val="FFC000"/>
            </a:solidFill>
            <a:ln w="57150">
              <a:solidFill>
                <a:schemeClr val="bg2"/>
              </a:solidFill>
            </a:ln>
            <a:scene3d>
              <a:camera prst="isometricOffAxis2Right">
                <a:rot lat="108000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>
                <a:defRPr/>
              </a:pPr>
              <a:r>
                <a:rPr lang="en-US" sz="15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 Arial"/>
                  <a:cs typeface="Arial" panose="020B0604020202020204" pitchFamily="34" charset="0"/>
                </a:rPr>
                <a:t>2023-2030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72212" y="2631288"/>
              <a:ext cx="3289106" cy="214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defRPr/>
              </a:pPr>
              <a:r>
                <a:rPr lang="en-US" sz="1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 Arial"/>
                </a:rPr>
                <a:t>FUTURE COURSE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738410" y="3015696"/>
              <a:ext cx="5405081" cy="3679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35" indent="-160735" defTabSz="514350">
                <a:spcAft>
                  <a:spcPts val="450"/>
                </a:spcAft>
                <a:buFont typeface="Wingdings" panose="05000000000000000000" pitchFamily="2" charset="2"/>
                <a:buChar char="v"/>
                <a:defRPr/>
              </a:pPr>
              <a:r>
                <a:rPr lang="en-US" sz="1200" b="1" i="1" dirty="0">
                  <a:solidFill>
                    <a:srgbClr val="FFFF00"/>
                  </a:solidFill>
                  <a:latin typeface=" Arial"/>
                </a:rPr>
                <a:t>Defines a more distinctive transition of Soldiers into an officer/WO1s</a:t>
              </a:r>
            </a:p>
            <a:p>
              <a:pPr marL="160735" indent="-160735" defTabSz="514350">
                <a:spcAft>
                  <a:spcPts val="450"/>
                </a:spcAft>
                <a:buFont typeface="Wingdings" panose="05000000000000000000" pitchFamily="2" charset="2"/>
                <a:buChar char="v"/>
                <a:defRPr/>
              </a:pPr>
              <a:r>
                <a:rPr lang="en-US" sz="1200" b="1" i="1" dirty="0">
                  <a:solidFill>
                    <a:srgbClr val="FFFF00"/>
                  </a:solidFill>
                  <a:latin typeface=" Arial"/>
                </a:rPr>
                <a:t>Enhances/increases cognitive rigor in support of  holistic warrant officer development as curious lifelong learners</a:t>
              </a:r>
            </a:p>
            <a:p>
              <a:pPr marL="160735" indent="-160735" defTabSz="514350">
                <a:spcAft>
                  <a:spcPts val="450"/>
                </a:spcAft>
                <a:buFont typeface="Wingdings" panose="05000000000000000000" pitchFamily="2" charset="2"/>
                <a:buChar char="v"/>
                <a:defRPr/>
              </a:pPr>
              <a:r>
                <a:rPr lang="en-US" sz="1200" b="1" i="1" dirty="0">
                  <a:solidFill>
                    <a:schemeClr val="bg1"/>
                  </a:solidFill>
                  <a:latin typeface=" Arial"/>
                </a:rPr>
                <a:t>Relevant to generational talent</a:t>
              </a:r>
            </a:p>
            <a:p>
              <a:pPr marL="160735" indent="-160735" defTabSz="514350">
                <a:spcAft>
                  <a:spcPts val="450"/>
                </a:spcAft>
                <a:buFont typeface="Wingdings" panose="05000000000000000000" pitchFamily="2" charset="2"/>
                <a:buChar char="v"/>
                <a:defRPr/>
              </a:pPr>
              <a:r>
                <a:rPr lang="en-US" sz="1200" b="1" i="1" dirty="0">
                  <a:solidFill>
                    <a:schemeClr val="bg1"/>
                  </a:solidFill>
                  <a:latin typeface=" Arial"/>
                </a:rPr>
                <a:t>Demonstrates organizational investment in personal and professional growth</a:t>
              </a:r>
            </a:p>
            <a:p>
              <a:pPr marL="160735" indent="-160735" defTabSz="514350">
                <a:spcAft>
                  <a:spcPts val="450"/>
                </a:spcAft>
                <a:buFont typeface="Wingdings" panose="05000000000000000000" pitchFamily="2" charset="2"/>
                <a:buChar char="v"/>
                <a:defRPr/>
              </a:pPr>
              <a:r>
                <a:rPr lang="en-US" sz="1200" b="1" i="1" dirty="0">
                  <a:solidFill>
                    <a:srgbClr val="FFFF00"/>
                  </a:solidFill>
                  <a:latin typeface=" Arial"/>
                </a:rPr>
                <a:t>Instills the warrant officer identity at the foundational level</a:t>
              </a:r>
            </a:p>
            <a:p>
              <a:pPr marL="160735" indent="-160735" defTabSz="514350">
                <a:spcAft>
                  <a:spcPts val="450"/>
                </a:spcAft>
                <a:buFont typeface="Wingdings" panose="05000000000000000000" pitchFamily="2" charset="2"/>
                <a:buChar char="v"/>
                <a:defRPr/>
              </a:pPr>
              <a:r>
                <a:rPr lang="en-US" sz="1200" b="1" i="1" dirty="0">
                  <a:solidFill>
                    <a:schemeClr val="bg1"/>
                  </a:solidFill>
                  <a:latin typeface=" Arial"/>
                </a:rPr>
                <a:t>Establishes doctrinal competency </a:t>
              </a:r>
            </a:p>
            <a:p>
              <a:pPr marL="160735" indent="-160735" defTabSz="514350">
                <a:spcAft>
                  <a:spcPts val="450"/>
                </a:spcAft>
                <a:buFont typeface="Wingdings" panose="05000000000000000000" pitchFamily="2" charset="2"/>
                <a:buChar char="v"/>
                <a:defRPr/>
              </a:pPr>
              <a:r>
                <a:rPr lang="en-US" sz="1200" b="1" i="1" dirty="0">
                  <a:solidFill>
                    <a:srgbClr val="FFFF00"/>
                  </a:solidFill>
                  <a:latin typeface=" Arial"/>
                </a:rPr>
                <a:t>Optimized course structure that increases Warrant Officer capabilities within current resource constraints</a:t>
              </a:r>
            </a:p>
            <a:p>
              <a:pPr marL="160735" indent="-160735" defTabSz="514350">
                <a:spcAft>
                  <a:spcPts val="450"/>
                </a:spcAft>
                <a:buFont typeface="Wingdings" panose="05000000000000000000" pitchFamily="2" charset="2"/>
                <a:buChar char="v"/>
                <a:defRPr/>
              </a:pPr>
              <a:r>
                <a:rPr lang="en-US" sz="1200" b="1" i="1" dirty="0">
                  <a:solidFill>
                    <a:schemeClr val="bg1"/>
                  </a:solidFill>
                  <a:latin typeface=" Arial"/>
                </a:rPr>
                <a:t>Provides COEs with a more mature and doctrinally sound WOBC Student</a:t>
              </a:r>
            </a:p>
            <a:p>
              <a:pPr marL="160735" indent="-160735" defTabSz="514350">
                <a:spcAft>
                  <a:spcPts val="450"/>
                </a:spcAft>
                <a:buFont typeface="Wingdings" panose="05000000000000000000" pitchFamily="2" charset="2"/>
                <a:buChar char="v"/>
                <a:defRPr/>
              </a:pPr>
              <a:r>
                <a:rPr lang="en-US" sz="1200" b="1" i="1" dirty="0">
                  <a:solidFill>
                    <a:srgbClr val="FFFF00"/>
                  </a:solidFill>
                  <a:latin typeface=" Arial"/>
                </a:rPr>
                <a:t>Allows WOBC to dedicate more time for technical system integration training/education</a:t>
              </a:r>
            </a:p>
            <a:p>
              <a:pPr marL="160735" indent="-160735" defTabSz="514350">
                <a:spcAft>
                  <a:spcPts val="450"/>
                </a:spcAft>
                <a:buFont typeface="Wingdings" panose="05000000000000000000" pitchFamily="2" charset="2"/>
                <a:buChar char="v"/>
                <a:defRPr/>
              </a:pPr>
              <a:r>
                <a:rPr lang="en-US" sz="1200" b="1" i="1" dirty="0">
                  <a:solidFill>
                    <a:schemeClr val="bg1"/>
                  </a:solidFill>
                  <a:latin typeface=" Arial"/>
                </a:rPr>
                <a:t>Informs Army WO PME modernization across the learning continuum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100719" y="4704224"/>
              <a:ext cx="13716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23579" y="5382310"/>
              <a:ext cx="13716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550351" y="5372622"/>
              <a:ext cx="13716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550351" y="4949487"/>
              <a:ext cx="13716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557228" y="4692874"/>
              <a:ext cx="13716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557228" y="4461969"/>
              <a:ext cx="13716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550351" y="4038223"/>
              <a:ext cx="13716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557228" y="3799398"/>
              <a:ext cx="13716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557228" y="3400908"/>
              <a:ext cx="13716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557228" y="3152751"/>
              <a:ext cx="13716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le 1"/>
          <p:cNvSpPr txBox="1">
            <a:spLocks/>
          </p:cNvSpPr>
          <p:nvPr/>
        </p:nvSpPr>
        <p:spPr>
          <a:xfrm>
            <a:off x="4629047" y="77555"/>
            <a:ext cx="3437906" cy="498764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514350"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charset="0"/>
              </a:rPr>
              <a:t>WOCS Comparison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Arial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193281" y="3119179"/>
            <a:ext cx="10283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95216" y="3491803"/>
            <a:ext cx="10283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6354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8C060DC519C5438F279013B0EC9B02" ma:contentTypeVersion="10" ma:contentTypeDescription="Create a new document." ma:contentTypeScope="" ma:versionID="0a084a55e7b9e72eb77b45ea4a03e1c5">
  <xsd:schema xmlns:xsd="http://www.w3.org/2001/XMLSchema" xmlns:xs="http://www.w3.org/2001/XMLSchema" xmlns:p="http://schemas.microsoft.com/office/2006/metadata/properties" xmlns:ns3="bc96db8f-62c4-44cc-8b28-7ef117495d18" xmlns:ns4="04adc925-6b5d-4628-b7e0-5b86efa98958" targetNamespace="http://schemas.microsoft.com/office/2006/metadata/properties" ma:root="true" ma:fieldsID="5bf93cba4a1ab5c7a0fe8ee43190f344" ns3:_="" ns4:_="">
    <xsd:import namespace="bc96db8f-62c4-44cc-8b28-7ef117495d18"/>
    <xsd:import namespace="04adc925-6b5d-4628-b7e0-5b86efa9895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6db8f-62c4-44cc-8b28-7ef117495d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dc925-6b5d-4628-b7e0-5b86efa989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00DA31-1336-4B24-899E-FAAD1F9134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4AD611-BA63-4A4C-BBEC-95C9B20C8C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6db8f-62c4-44cc-8b28-7ef117495d18"/>
    <ds:schemaRef ds:uri="04adc925-6b5d-4628-b7e0-5b86efa989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DCAB16-B38A-4B56-8A74-923EA1CA9D56}">
  <ds:schemaRefs>
    <ds:schemaRef ds:uri="http://schemas.openxmlformats.org/package/2006/metadata/core-properties"/>
    <ds:schemaRef ds:uri="http://purl.org/dc/terms/"/>
    <ds:schemaRef ds:uri="http://purl.org/dc/dcmitype/"/>
    <ds:schemaRef ds:uri="bc96db8f-62c4-44cc-8b28-7ef117495d18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04adc925-6b5d-4628-b7e0-5b86efa9895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4322</TotalTime>
  <Words>1541</Words>
  <Application>Microsoft Office PowerPoint</Application>
  <PresentationFormat>On-screen Show (4:3)</PresentationFormat>
  <Paragraphs>442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 Arial</vt:lpstr>
      <vt:lpstr>Arial</vt:lpstr>
      <vt:lpstr>Calibri</vt:lpstr>
      <vt:lpstr>Wingdings</vt:lpstr>
      <vt:lpstr>1_Office Theme</vt:lpstr>
      <vt:lpstr>5_Office Theme</vt:lpstr>
      <vt:lpstr>6_Office Theme</vt:lpstr>
      <vt:lpstr>PowerPoint Presentation</vt:lpstr>
      <vt:lpstr>Agenda</vt:lpstr>
      <vt:lpstr>USAWOCC Organization</vt:lpstr>
      <vt:lpstr>Mission &amp; Faculty</vt:lpstr>
      <vt:lpstr> Army Modernization</vt:lpstr>
      <vt:lpstr>USAWOCC Strategy 2030</vt:lpstr>
      <vt:lpstr>Common Core / PME  5 Phased Modernization Planning Phases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Warrant Officer Education Continuum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Nalls, Cornelius U CW3 MIL USA</dc:creator>
  <cp:lastModifiedBy>McHugh, Kevin E COL USARMY CAC (USA)</cp:lastModifiedBy>
  <cp:revision>310</cp:revision>
  <cp:lastPrinted>2022-10-17T21:58:16Z</cp:lastPrinted>
  <dcterms:created xsi:type="dcterms:W3CDTF">2021-06-08T18:20:48Z</dcterms:created>
  <dcterms:modified xsi:type="dcterms:W3CDTF">2022-10-19T09:00:31Z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0x010100398C060DC519C5438F279013B0EC9B02</vt:lpwstr>
  </property>
</Properties>
</file>